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60" r:id="rId3"/>
    <p:sldId id="306" r:id="rId4"/>
    <p:sldId id="325" r:id="rId5"/>
    <p:sldId id="326" r:id="rId6"/>
    <p:sldId id="327" r:id="rId7"/>
    <p:sldId id="329" r:id="rId8"/>
    <p:sldId id="330" r:id="rId10"/>
    <p:sldId id="332" r:id="rId11"/>
    <p:sldId id="345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</p:sldIdLst>
  <p:sldSz cx="9144000" cy="6858000" type="screen4x3"/>
  <p:notesSz cx="6858000" cy="9144000"/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1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317" autoAdjust="0"/>
    <p:restoredTop sz="96276" autoAdjust="0"/>
  </p:normalViewPr>
  <p:slideViewPr>
    <p:cSldViewPr snapToGrid="0">
      <p:cViewPr varScale="1">
        <p:scale>
          <a:sx n="68" d="100"/>
          <a:sy n="68" d="100"/>
        </p:scale>
        <p:origin x="88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9B7AF-F13A-49FF-9EBC-D624FA203C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772134-0D55-4C22-B1E6-DD30BAAB2B4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72134-0D55-4C22-B1E6-DD30BAAB2B4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.png"/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image" Target="../media/image11.png"/><Relationship Id="rId4" Type="http://schemas.openxmlformats.org/officeDocument/2006/relationships/image" Target="../media/image4.png"/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5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6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.png"/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6.png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.png"/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image13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802172" y="2016177"/>
            <a:ext cx="7539659" cy="106085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05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  <a:endParaRPr lang="zh-CN" altLang="en-US" dirty="0"/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3483260" y="5196927"/>
            <a:ext cx="2177483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DE506FFD-8B27-444A-964F-E64D0BB3DAF0}" type="datetime2">
              <a:rPr lang="zh-CN" altLang="en-US" smtClean="0"/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3026184" y="4407403"/>
            <a:ext cx="3091636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cxnSp>
        <p:nvCxnSpPr>
          <p:cNvPr id="12" name="直接连接符 11"/>
          <p:cNvCxnSpPr/>
          <p:nvPr/>
        </p:nvCxnSpPr>
        <p:spPr>
          <a:xfrm>
            <a:off x="1534500" y="1712549"/>
            <a:ext cx="6075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534500" y="3428810"/>
            <a:ext cx="6075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6" name="图片 15" descr="图片包含 建筑物&#10;&#10;自动生成的说明"/>
          <p:cNvPicPr>
            <a:picLocks noChangeAspect="1"/>
          </p:cNvPicPr>
          <p:nvPr/>
        </p:nvPicPr>
        <p:blipFill>
          <a:blip r:embed="rId3" cstate="print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5058"/>
            <a:ext cx="9144000" cy="294404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829053" y="6244170"/>
            <a:ext cx="7554800" cy="406590"/>
            <a:chOff x="2328587" y="6073254"/>
            <a:chExt cx="7554800" cy="40659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4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20" name="椭圆 19"/>
            <p:cNvSpPr/>
            <p:nvPr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23285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89833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5" cstate="print"/>
          <a:srcRect l="74359" r="1346"/>
          <a:stretch>
            <a:fillRect/>
          </a:stretch>
        </p:blipFill>
        <p:spPr>
          <a:xfrm>
            <a:off x="5982713" y="274183"/>
            <a:ext cx="3002280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(标题导航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9" name="平行四边形 18"/>
          <p:cNvSpPr/>
          <p:nvPr/>
        </p:nvSpPr>
        <p:spPr>
          <a:xfrm>
            <a:off x="1" y="1"/>
            <a:ext cx="9143612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1" name="平行四边形 10"/>
          <p:cNvSpPr/>
          <p:nvPr/>
        </p:nvSpPr>
        <p:spPr>
          <a:xfrm>
            <a:off x="746499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accent1"/>
                </a:solidFill>
              </a:rPr>
              <a:t>标题一</a:t>
            </a:r>
            <a:endParaRPr lang="zh-CN" altLang="en-US" sz="1800" b="1" dirty="0">
              <a:solidFill>
                <a:schemeClr val="accent1"/>
              </a:solidFill>
            </a:endParaRPr>
          </a:p>
        </p:txBody>
      </p:sp>
      <p:sp>
        <p:nvSpPr>
          <p:cNvPr id="12" name="平行四边形 11"/>
          <p:cNvSpPr/>
          <p:nvPr/>
        </p:nvSpPr>
        <p:spPr>
          <a:xfrm>
            <a:off x="2123641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标题二</a:t>
            </a:r>
            <a:endParaRPr lang="zh-CN" altLang="en-US" sz="1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平行四边形 14"/>
          <p:cNvSpPr/>
          <p:nvPr/>
        </p:nvSpPr>
        <p:spPr>
          <a:xfrm>
            <a:off x="3483913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标题三</a:t>
            </a:r>
            <a:endParaRPr lang="zh-CN" altLang="en-US" sz="1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平行四边形 15"/>
          <p:cNvSpPr/>
          <p:nvPr/>
        </p:nvSpPr>
        <p:spPr>
          <a:xfrm>
            <a:off x="4861056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标题四</a:t>
            </a:r>
            <a:endParaRPr lang="zh-CN" altLang="en-US" sz="1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平行四边形 16"/>
          <p:cNvSpPr/>
          <p:nvPr/>
        </p:nvSpPr>
        <p:spPr>
          <a:xfrm>
            <a:off x="6221326" y="105513"/>
            <a:ext cx="1468064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标题五</a:t>
            </a:r>
            <a:endParaRPr lang="zh-CN" altLang="en-US" sz="1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平行四边形 20"/>
          <p:cNvSpPr/>
          <p:nvPr/>
        </p:nvSpPr>
        <p:spPr>
          <a:xfrm>
            <a:off x="8571627" y="119858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22" name="平行四边形 21"/>
          <p:cNvSpPr/>
          <p:nvPr/>
        </p:nvSpPr>
        <p:spPr>
          <a:xfrm>
            <a:off x="8262588" y="322602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  <p:pic>
        <p:nvPicPr>
          <p:cNvPr id="25" name="图片 24" descr="图片包含 户外, 标牌, 黑色&#10;&#10;自动生成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2" y="73482"/>
            <a:ext cx="538838" cy="538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18" name="平行四边形 17"/>
          <p:cNvSpPr/>
          <p:nvPr/>
        </p:nvSpPr>
        <p:spPr>
          <a:xfrm>
            <a:off x="1" y="1"/>
            <a:ext cx="9143612" cy="685800"/>
          </a:xfrm>
          <a:prstGeom prst="parallelogram">
            <a:avLst>
              <a:gd name="adj" fmla="val 444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806514" y="43657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239292" y="766713"/>
            <a:ext cx="8676108" cy="476579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30000"/>
              </a:lnSpc>
              <a:buFontTx/>
              <a:buBlip>
                <a:blip r:embed="rId3"/>
              </a:buBlip>
              <a:defRPr sz="1500">
                <a:solidFill>
                  <a:schemeClr val="accent2"/>
                </a:solidFill>
              </a:defRPr>
            </a:lvl1pPr>
            <a:lvl2pPr>
              <a:lnSpc>
                <a:spcPct val="130000"/>
              </a:lnSpc>
              <a:defRPr sz="1500">
                <a:solidFill>
                  <a:schemeClr val="accent2"/>
                </a:solidFill>
              </a:defRPr>
            </a:lvl2pPr>
            <a:lvl3pPr>
              <a:lnSpc>
                <a:spcPct val="130000"/>
              </a:lnSpc>
              <a:defRPr sz="1350">
                <a:solidFill>
                  <a:schemeClr val="accent2"/>
                </a:solidFill>
              </a:defRPr>
            </a:lvl3pPr>
            <a:lvl4pPr>
              <a:lnSpc>
                <a:spcPct val="130000"/>
              </a:lnSpc>
              <a:defRPr sz="1200">
                <a:solidFill>
                  <a:schemeClr val="accent2"/>
                </a:solidFill>
              </a:defRPr>
            </a:lvl4pPr>
            <a:lvl5pPr>
              <a:lnSpc>
                <a:spcPct val="130000"/>
              </a:lnSpc>
              <a:defRPr sz="1200">
                <a:solidFill>
                  <a:schemeClr val="accent2"/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1" name="平行四边形 20"/>
          <p:cNvSpPr/>
          <p:nvPr/>
        </p:nvSpPr>
        <p:spPr>
          <a:xfrm>
            <a:off x="8571627" y="119858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22" name="平行四边形 21"/>
          <p:cNvSpPr/>
          <p:nvPr/>
        </p:nvSpPr>
        <p:spPr>
          <a:xfrm>
            <a:off x="8262588" y="322602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  <p:pic>
        <p:nvPicPr>
          <p:cNvPr id="15" name="图片 14" descr="图片包含 户外, 标牌, 黑色&#10;&#10;自动生成的说明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2" y="73482"/>
            <a:ext cx="538838" cy="538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建筑物&#10;&#10;自动生成的说明"/>
          <p:cNvPicPr>
            <a:picLocks noChangeAspect="1"/>
          </p:cNvPicPr>
          <p:nvPr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12" y="2900152"/>
            <a:ext cx="9219626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228601" y="3429000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7267268" y="3429000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1916373" y="3129756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500" b="1" spc="45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2514422" y="6146610"/>
            <a:ext cx="4115157" cy="406590"/>
          </a:xfrm>
          <a:prstGeom prst="rect">
            <a:avLst/>
          </a:prstGeom>
        </p:spPr>
      </p:pic>
      <p:pic>
        <p:nvPicPr>
          <p:cNvPr id="8" name="图片 7" descr="图片包含 户外, 标牌, 黑色&#10;&#10;自动生成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828" y="853340"/>
            <a:ext cx="1656344" cy="16563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底-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&#10;&#10;自动生成的说明"/>
          <p:cNvPicPr>
            <a:picLocks noChangeAspect="1"/>
          </p:cNvPicPr>
          <p:nvPr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12" y="2900152"/>
            <a:ext cx="9219626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5491879" y="1488254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491879" y="4146847"/>
            <a:ext cx="1648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3775106" y="2496180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500" b="1" spc="45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2514422" y="6146610"/>
            <a:ext cx="4115157" cy="4065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52" y="1860735"/>
            <a:ext cx="2858911" cy="23322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底-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离页连接符 1"/>
          <p:cNvSpPr/>
          <p:nvPr/>
        </p:nvSpPr>
        <p:spPr>
          <a:xfrm>
            <a:off x="2564541" y="3"/>
            <a:ext cx="4014922" cy="5219695"/>
          </a:xfrm>
          <a:prstGeom prst="flowChartOffpage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0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2214430" y="2609847"/>
            <a:ext cx="4715144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050" b="1" spc="45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2514422" y="6146610"/>
            <a:ext cx="4115157" cy="406590"/>
          </a:xfrm>
          <a:prstGeom prst="rect">
            <a:avLst/>
          </a:prstGeom>
        </p:spPr>
      </p:pic>
      <p:sp>
        <p:nvSpPr>
          <p:cNvPr id="18" name="任意多边形: 形状 17"/>
          <p:cNvSpPr/>
          <p:nvPr/>
        </p:nvSpPr>
        <p:spPr>
          <a:xfrm>
            <a:off x="2564541" y="4393629"/>
            <a:ext cx="4014922" cy="1461642"/>
          </a:xfrm>
          <a:custGeom>
            <a:avLst/>
            <a:gdLst>
              <a:gd name="connsiteX0" fmla="*/ 0 w 5353229"/>
              <a:gd name="connsiteY0" fmla="*/ 0 h 1461642"/>
              <a:gd name="connsiteX1" fmla="*/ 2676615 w 5353229"/>
              <a:gd name="connsiteY1" fmla="*/ 1043939 h 1461642"/>
              <a:gd name="connsiteX2" fmla="*/ 5353229 w 5353229"/>
              <a:gd name="connsiteY2" fmla="*/ 0 h 1461642"/>
              <a:gd name="connsiteX3" fmla="*/ 5353229 w 5353229"/>
              <a:gd name="connsiteY3" fmla="*/ 417703 h 1461642"/>
              <a:gd name="connsiteX4" fmla="*/ 2676615 w 5353229"/>
              <a:gd name="connsiteY4" fmla="*/ 1461642 h 1461642"/>
              <a:gd name="connsiteX5" fmla="*/ 0 w 5353229"/>
              <a:gd name="connsiteY5" fmla="*/ 417703 h 146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53229" h="1461642">
                <a:moveTo>
                  <a:pt x="0" y="0"/>
                </a:moveTo>
                <a:lnTo>
                  <a:pt x="2676615" y="1043939"/>
                </a:lnTo>
                <a:lnTo>
                  <a:pt x="5353229" y="0"/>
                </a:lnTo>
                <a:lnTo>
                  <a:pt x="5353229" y="417703"/>
                </a:lnTo>
                <a:lnTo>
                  <a:pt x="2676615" y="1461642"/>
                </a:lnTo>
                <a:lnTo>
                  <a:pt x="0" y="41770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350"/>
          </a:p>
        </p:txBody>
      </p:sp>
      <p:pic>
        <p:nvPicPr>
          <p:cNvPr id="9" name="图片 8" descr="图片包含 建筑物&#10;&#10;自动生成的说明"/>
          <p:cNvPicPr>
            <a:picLocks noChangeAspect="1"/>
          </p:cNvPicPr>
          <p:nvPr/>
        </p:nvPicPr>
        <p:blipFill>
          <a:blip r:embed="rId3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12" y="2900152"/>
            <a:ext cx="9219626" cy="395785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410" y="188997"/>
            <a:ext cx="3019180" cy="21160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（lowpoly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8161E">
              <a:alpha val="5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8161E">
              <a:alpha val="5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8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1916373" y="43657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2"/>
          </p:nvPr>
        </p:nvSpPr>
        <p:spPr>
          <a:xfrm>
            <a:off x="0" y="749300"/>
            <a:ext cx="9152546" cy="319193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802172" y="3383857"/>
            <a:ext cx="7539659" cy="106085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>
            <a:lvl1pPr algn="ctr">
              <a:defRPr sz="405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  <a:endParaRPr lang="zh-CN" altLang="en-US" dirty="0"/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3483260" y="5798693"/>
            <a:ext cx="2177483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3026184" y="5052868"/>
            <a:ext cx="3091636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cxnSp>
        <p:nvCxnSpPr>
          <p:cNvPr id="39" name="直接连接符 38"/>
          <p:cNvCxnSpPr/>
          <p:nvPr/>
        </p:nvCxnSpPr>
        <p:spPr>
          <a:xfrm>
            <a:off x="1746440" y="6496383"/>
            <a:ext cx="675000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6737540" y="6496383"/>
            <a:ext cx="675000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5" name="图片 14" descr="图片包含 建筑物&#10;&#10;自动生成的说明"/>
          <p:cNvPicPr>
            <a:picLocks noChangeAspect="1"/>
          </p:cNvPicPr>
          <p:nvPr/>
        </p:nvPicPr>
        <p:blipFill>
          <a:blip r:embed="rId3" cstate="print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5058"/>
            <a:ext cx="9144000" cy="294404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852676" y="6259512"/>
            <a:ext cx="7438647" cy="406590"/>
            <a:chOff x="2328587" y="6073254"/>
            <a:chExt cx="7554800" cy="406590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4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19" name="椭圆 18"/>
            <p:cNvSpPr/>
            <p:nvPr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23285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8983387" y="6316922"/>
              <a:ext cx="900000" cy="0"/>
            </a:xfrm>
            <a:prstGeom prst="line">
              <a:avLst/>
            </a:prstGeom>
            <a:ln w="127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5" cstate="print"/>
          <a:srcRect l="74359" r="1346"/>
          <a:stretch>
            <a:fillRect/>
          </a:stretch>
        </p:blipFill>
        <p:spPr>
          <a:xfrm>
            <a:off x="5982713" y="274183"/>
            <a:ext cx="3002280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5" name="平行四边形 4"/>
          <p:cNvSpPr/>
          <p:nvPr/>
        </p:nvSpPr>
        <p:spPr>
          <a:xfrm>
            <a:off x="3108532" y="1537753"/>
            <a:ext cx="6035468" cy="318981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4095573" y="2602230"/>
            <a:ext cx="4819828" cy="1060855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algn="ctr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  <a:endParaRPr lang="zh-CN" altLang="en-US" dirty="0"/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/>
        </p:nvPicPr>
        <p:blipFill>
          <a:blip r:embed="rId3" cstate="print">
            <a:alphaModFix amt="1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989" y="2142500"/>
            <a:ext cx="6035468" cy="2590938"/>
          </a:xfrm>
          <a:prstGeom prst="rect">
            <a:avLst/>
          </a:prstGeom>
        </p:spPr>
      </p:pic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6710149" y="4805778"/>
            <a:ext cx="2177483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35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 hasCustomPrompt="1"/>
          </p:nvPr>
        </p:nvSpPr>
        <p:spPr>
          <a:xfrm>
            <a:off x="4095574" y="4696131"/>
            <a:ext cx="251239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0" y="1119385"/>
            <a:ext cx="4742916" cy="4026547"/>
          </a:xfrm>
          <a:custGeom>
            <a:avLst/>
            <a:gdLst>
              <a:gd name="connsiteX0" fmla="*/ 0 w 4827208"/>
              <a:gd name="connsiteY0" fmla="*/ 0 h 3236615"/>
              <a:gd name="connsiteX1" fmla="*/ 4827208 w 4827208"/>
              <a:gd name="connsiteY1" fmla="*/ 0 h 3236615"/>
              <a:gd name="connsiteX2" fmla="*/ 3218537 w 4827208"/>
              <a:gd name="connsiteY2" fmla="*/ 3236615 h 3236615"/>
              <a:gd name="connsiteX3" fmla="*/ 0 w 4827208"/>
              <a:gd name="connsiteY3" fmla="*/ 3236615 h 3236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208" h="3236615">
                <a:moveTo>
                  <a:pt x="0" y="0"/>
                </a:moveTo>
                <a:lnTo>
                  <a:pt x="4827208" y="0"/>
                </a:lnTo>
                <a:lnTo>
                  <a:pt x="3218537" y="3236615"/>
                </a:lnTo>
                <a:lnTo>
                  <a:pt x="0" y="3236615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419" y="4410384"/>
            <a:ext cx="2951472" cy="2092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4329112" y="0"/>
            <a:ext cx="4814888" cy="6858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 flipV="1">
            <a:off x="4254468" y="0"/>
            <a:ext cx="675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5" name="组合 14"/>
          <p:cNvGrpSpPr/>
          <p:nvPr/>
        </p:nvGrpSpPr>
        <p:grpSpPr>
          <a:xfrm>
            <a:off x="304801" y="2569072"/>
            <a:ext cx="3802380" cy="1349244"/>
            <a:chOff x="304800" y="2709636"/>
            <a:chExt cx="4122059" cy="1462680"/>
          </a:xfrm>
        </p:grpSpPr>
        <p:grpSp>
          <p:nvGrpSpPr>
            <p:cNvPr id="16" name="组合 15"/>
            <p:cNvGrpSpPr/>
            <p:nvPr/>
          </p:nvGrpSpPr>
          <p:grpSpPr>
            <a:xfrm>
              <a:off x="304800" y="2709636"/>
              <a:ext cx="4122059" cy="1462680"/>
              <a:chOff x="667656" y="1497651"/>
              <a:chExt cx="4122059" cy="1462680"/>
            </a:xfrm>
          </p:grpSpPr>
          <p:grpSp>
            <p:nvGrpSpPr>
              <p:cNvPr id="18" name="组合 17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21" name="矩形 20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23" name="图片 22" descr="图片包含 建筑物&#10;&#10;自动生成的说明"/>
                <p:cNvPicPr>
                  <a:picLocks noChangeAspect="1"/>
                </p:cNvPicPr>
                <p:nvPr/>
              </p:nvPicPr>
              <p:blipFill>
                <a:blip r:embed="rId3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19" name="文本框 18"/>
              <p:cNvSpPr txBox="1"/>
              <p:nvPr/>
            </p:nvSpPr>
            <p:spPr>
              <a:xfrm>
                <a:off x="2387598" y="1755350"/>
                <a:ext cx="2235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5400" b="1" dirty="0">
                    <a:solidFill>
                      <a:schemeClr val="accent1"/>
                    </a:solidFill>
                  </a:rPr>
                  <a:t>目  录</a:t>
                </a:r>
                <a:endParaRPr lang="zh-CN" altLang="en-US" sz="5400" b="1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887" y="2871509"/>
              <a:ext cx="1590855" cy="1114981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5" y="0"/>
            <a:ext cx="9141713" cy="6858000"/>
          </a:xfrm>
          <a:prstGeom prst="rect">
            <a:avLst/>
          </a:prstGeom>
        </p:spPr>
      </p:pic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-14288" y="3429002"/>
            <a:ext cx="9158288" cy="342899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 rot="16200000" flipV="1">
            <a:off x="4527001" y="-1213481"/>
            <a:ext cx="90000" cy="91491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2" name="组合 1"/>
          <p:cNvGrpSpPr/>
          <p:nvPr/>
        </p:nvGrpSpPr>
        <p:grpSpPr>
          <a:xfrm>
            <a:off x="2510970" y="685800"/>
            <a:ext cx="4122060" cy="1462680"/>
            <a:chOff x="2251890" y="685800"/>
            <a:chExt cx="4122060" cy="1462680"/>
          </a:xfrm>
        </p:grpSpPr>
        <p:grpSp>
          <p:nvGrpSpPr>
            <p:cNvPr id="12" name="组合 11"/>
            <p:cNvGrpSpPr/>
            <p:nvPr/>
          </p:nvGrpSpPr>
          <p:grpSpPr>
            <a:xfrm>
              <a:off x="2251890" y="685800"/>
              <a:ext cx="4122060" cy="1462680"/>
              <a:chOff x="667655" y="1497651"/>
              <a:chExt cx="4122060" cy="1462680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19" name="矩形 18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20" name="图片 19" descr="图片包含 建筑物&#10;&#10;自动生成的说明"/>
                <p:cNvPicPr>
                  <a:picLocks noChangeAspect="1"/>
                </p:cNvPicPr>
                <p:nvPr/>
              </p:nvPicPr>
              <p:blipFill>
                <a:blip r:embed="rId3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17" name="文本框 16"/>
              <p:cNvSpPr txBox="1"/>
              <p:nvPr/>
            </p:nvSpPr>
            <p:spPr>
              <a:xfrm>
                <a:off x="667655" y="1755350"/>
                <a:ext cx="412205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6000" b="1" dirty="0">
                    <a:solidFill>
                      <a:schemeClr val="accent1"/>
                    </a:solidFill>
                  </a:rPr>
                  <a:t>目         录</a:t>
                </a:r>
                <a:endParaRPr lang="zh-CN" altLang="en-US" sz="6000" b="1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7967" y="797373"/>
              <a:ext cx="1590855" cy="1114981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章节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 rot="16200000">
            <a:off x="4527000" y="-1092750"/>
            <a:ext cx="90000" cy="9144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9144000" cy="344234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3490556" y="3047031"/>
            <a:ext cx="4867275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3490556" y="4054688"/>
            <a:ext cx="4867275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165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章节过渡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 rot="10800000">
            <a:off x="4414426" y="-45000"/>
            <a:ext cx="67500" cy="694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4381500" cy="68770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单击图标添加图片</a:t>
            </a:r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4679157" y="3047031"/>
            <a:ext cx="4236244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30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79157" y="4054688"/>
            <a:ext cx="4236244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165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/>
          <a:srcRect l="49487" r="1345"/>
          <a:stretch>
            <a:fillRect/>
          </a:stretch>
        </p:blipFill>
        <p:spPr>
          <a:xfrm>
            <a:off x="4678824" y="6041800"/>
            <a:ext cx="4440332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9" name="平行四边形 18"/>
          <p:cNvSpPr/>
          <p:nvPr/>
        </p:nvSpPr>
        <p:spPr>
          <a:xfrm>
            <a:off x="1" y="1"/>
            <a:ext cx="9143612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21" name="文本占位符 31"/>
          <p:cNvSpPr>
            <a:spLocks noGrp="1"/>
          </p:cNvSpPr>
          <p:nvPr>
            <p:ph type="body" sz="quarter" idx="14" hasCustomPrompt="1"/>
          </p:nvPr>
        </p:nvSpPr>
        <p:spPr>
          <a:xfrm>
            <a:off x="806514" y="43657"/>
            <a:ext cx="7330964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</p:txBody>
      </p:sp>
      <p:sp>
        <p:nvSpPr>
          <p:cNvPr id="11" name="平行四边形 10"/>
          <p:cNvSpPr/>
          <p:nvPr/>
        </p:nvSpPr>
        <p:spPr>
          <a:xfrm>
            <a:off x="8571627" y="119858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2" name="平行四边形 11"/>
          <p:cNvSpPr/>
          <p:nvPr/>
        </p:nvSpPr>
        <p:spPr>
          <a:xfrm>
            <a:off x="8262588" y="322602"/>
            <a:ext cx="355174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/>
          <a:srcRect l="24247" t="-10302" r="1346"/>
          <a:stretch>
            <a:fillRect/>
          </a:stretch>
        </p:blipFill>
        <p:spPr>
          <a:xfrm>
            <a:off x="0" y="5999389"/>
            <a:ext cx="9176531" cy="454025"/>
          </a:xfrm>
          <a:prstGeom prst="rect">
            <a:avLst/>
          </a:prstGeom>
        </p:spPr>
      </p:pic>
      <p:pic>
        <p:nvPicPr>
          <p:cNvPr id="15" name="图片 14" descr="图片包含 户外, 标牌, 黑色&#10;&#10;自动生成的说明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2" y="73482"/>
            <a:ext cx="538838" cy="5388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" y="0"/>
            <a:ext cx="9141713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E5717-6011-4D34-B965-CC6178B38EF3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 hasCustomPrompt="1"/>
          </p:nvPr>
        </p:nvSpPr>
        <p:spPr>
          <a:xfrm>
            <a:off x="239292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 hasCustomPrompt="1"/>
          </p:nvPr>
        </p:nvSpPr>
        <p:spPr>
          <a:xfrm>
            <a:off x="3591705" y="6438900"/>
            <a:ext cx="3113508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21" name="文本占位符 31"/>
          <p:cNvSpPr>
            <a:spLocks noGrp="1"/>
          </p:cNvSpPr>
          <p:nvPr>
            <p:ph type="body" sz="quarter" idx="14" hasCustomPrompt="1"/>
          </p:nvPr>
        </p:nvSpPr>
        <p:spPr>
          <a:xfrm>
            <a:off x="806514" y="43657"/>
            <a:ext cx="5311258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137478" y="6515101"/>
            <a:ext cx="777923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E5717-6011-4D34-B965-CC6178B38EF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9.png"/><Relationship Id="rId1" Type="http://schemas.openxmlformats.org/officeDocument/2006/relationships/hyperlink" Target="https://my.sjtu.edu.cn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4510" y="1891793"/>
            <a:ext cx="8414979" cy="1701800"/>
          </a:xfrm>
        </p:spPr>
        <p:txBody>
          <a:bodyPr/>
          <a:lstStyle/>
          <a:p>
            <a:r>
              <a:rPr lang="zh-CN" altLang="en-US" sz="4000" dirty="0"/>
              <a:t>困难生核查学生线上操作指南</a:t>
            </a:r>
            <a:endParaRPr lang="zh-CN" altLang="en-US" sz="400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学生事务中心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altLang="zh-CN" dirty="0"/>
              <a:t>2025</a:t>
            </a:r>
            <a:r>
              <a:rPr lang="zh-CN" altLang="en-US" dirty="0"/>
              <a:t>年</a:t>
            </a:r>
            <a:r>
              <a:rPr lang="en-US" altLang="zh-CN" dirty="0"/>
              <a:t>6</a:t>
            </a:r>
            <a:r>
              <a:rPr lang="zh-CN" altLang="en-US" dirty="0"/>
              <a:t>月</a:t>
            </a:r>
            <a:r>
              <a:rPr lang="en-US" altLang="zh-CN"/>
              <a:t>19</a:t>
            </a:r>
            <a:r>
              <a:rPr lang="zh-CN" altLang="en-US"/>
              <a:t>日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138362" y="2252703"/>
            <a:ext cx="4867275" cy="775349"/>
          </a:xfrm>
        </p:spPr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 l="9042" t="5691" r="6776"/>
          <a:stretch>
            <a:fillRect/>
          </a:stretch>
        </p:blipFill>
        <p:spPr>
          <a:xfrm>
            <a:off x="210312" y="996696"/>
            <a:ext cx="5093208" cy="467097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07459" y="1646644"/>
            <a:ext cx="3591815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latin typeface="+mn-ea"/>
              </a:rPr>
              <a:t>1.</a:t>
            </a:r>
            <a:r>
              <a:rPr lang="zh-CN" altLang="en-US" b="1" dirty="0">
                <a:latin typeface="+mn-ea"/>
              </a:rPr>
              <a:t>基本信息填写</a:t>
            </a:r>
            <a:endParaRPr lang="en-US" altLang="zh-CN" b="1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+mn-ea"/>
              </a:rPr>
              <a:t>根据实际情况，填写以下内容：</a:t>
            </a:r>
            <a:endParaRPr lang="en-US" altLang="zh-CN" sz="1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+mn-ea"/>
              </a:rPr>
              <a:t>家庭户口</a:t>
            </a:r>
            <a:r>
              <a:rPr lang="zh-CN" altLang="en-US" sz="1600" dirty="0">
                <a:latin typeface="+mn-ea"/>
              </a:rPr>
              <a:t>、档案是否入交大、</a:t>
            </a:r>
            <a:r>
              <a:rPr lang="zh-CN" altLang="en-US" sz="1600" b="1" dirty="0">
                <a:latin typeface="+mn-ea"/>
              </a:rPr>
              <a:t>家长手机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家庭电话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本人邮箱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婚否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邮编</a:t>
            </a:r>
            <a:r>
              <a:rPr lang="zh-CN" altLang="en-US" sz="1600" dirty="0">
                <a:latin typeface="+mn-ea"/>
              </a:rPr>
              <a:t>、是否生育、是否直博、</a:t>
            </a:r>
            <a:r>
              <a:rPr lang="zh-CN" altLang="en-US" sz="1600" b="1" dirty="0">
                <a:latin typeface="+mn-ea"/>
              </a:rPr>
              <a:t>家庭地址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研究生类别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 b="1" dirty="0">
                <a:latin typeface="+mn-ea"/>
              </a:rPr>
              <a:t>学位类型</a:t>
            </a:r>
            <a:r>
              <a:rPr lang="zh-CN" altLang="en-US" sz="1600" dirty="0">
                <a:latin typeface="+mn-ea"/>
              </a:rPr>
              <a:t>、导师姓名及邮箱和本科阶段受助情况</a:t>
            </a:r>
            <a:endParaRPr lang="en-US" altLang="zh-CN" sz="16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1600" b="1" dirty="0">
                <a:latin typeface="+mn-ea"/>
              </a:rPr>
              <a:t>注：</a:t>
            </a:r>
            <a:r>
              <a:rPr lang="zh-CN" altLang="en-US" sz="1600" dirty="0">
                <a:latin typeface="+mn-ea"/>
              </a:rPr>
              <a:t>表格中</a:t>
            </a:r>
            <a:r>
              <a:rPr lang="zh-CN" altLang="en-US" sz="1600" b="1" dirty="0">
                <a:solidFill>
                  <a:srgbClr val="FF0000"/>
                </a:solidFill>
                <a:latin typeface="+mn-ea"/>
              </a:rPr>
              <a:t>“</a:t>
            </a:r>
            <a:r>
              <a:rPr lang="en-US" altLang="zh-CN" sz="1600" b="1" dirty="0">
                <a:solidFill>
                  <a:srgbClr val="FF0000"/>
                </a:solidFill>
                <a:latin typeface="+mn-ea"/>
              </a:rPr>
              <a:t>*</a:t>
            </a:r>
            <a:r>
              <a:rPr lang="zh-CN" altLang="en-US" sz="1600" b="1" dirty="0">
                <a:solidFill>
                  <a:srgbClr val="FF0000"/>
                </a:solidFill>
                <a:latin typeface="+mn-ea"/>
              </a:rPr>
              <a:t>”</a:t>
            </a:r>
            <a:r>
              <a:rPr lang="zh-CN" altLang="en-US" sz="1600" dirty="0">
                <a:latin typeface="+mn-ea"/>
              </a:rPr>
              <a:t>部分为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必须填写</a:t>
            </a:r>
            <a:endParaRPr lang="en-US" altLang="zh-CN" sz="1600" b="1" dirty="0">
              <a:solidFill>
                <a:srgbClr val="C0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内容</a:t>
            </a:r>
            <a:r>
              <a:rPr lang="zh-CN" altLang="en-US" sz="1600" dirty="0">
                <a:latin typeface="+mn-ea"/>
              </a:rPr>
              <a:t>，如果漏填少填，则无法提交。</a:t>
            </a:r>
            <a:endParaRPr lang="en-US" altLang="zh-CN" sz="1600" dirty="0">
              <a:latin typeface="+mn-ea"/>
            </a:endParaRP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239292" y="875363"/>
            <a:ext cx="8608679" cy="2070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2.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家庭类型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勾选了“无特殊情况”之外的选项，均需要提供相关材料（例如户口本照片、残疾人证、病例本相关页面照片）；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特殊群体类型一旦勾选，则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须提供既有材料（烈士证、优抚证、低保凭证等）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，若凭证遗失，则需以个人承诺的方式，用手写方式将情况说明并亲笔签名后，作为附件上传。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1789" y="3064494"/>
            <a:ext cx="7080422" cy="325896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2628" y="3760863"/>
            <a:ext cx="8238744" cy="245944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39292" y="875363"/>
            <a:ext cx="8817622" cy="2547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3.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家庭成员情况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按实际填写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除本人以外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的家庭成员情况，包括</a:t>
            </a:r>
            <a:r>
              <a:rPr lang="zh-CN" altLang="en-US" sz="1400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父母、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未结婚</a:t>
            </a:r>
            <a:r>
              <a:rPr lang="zh-CN" altLang="en-US" sz="1400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的兄弟姐妹及被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独立赡养</a:t>
            </a:r>
            <a:r>
              <a:rPr lang="zh-CN" altLang="en-US" sz="1400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的祖父母或外祖父母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。（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注意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：若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父母有兄弟姐妹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，请备注说明祖父母或外祖父母为父母独立赡养）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已婚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请填写配偶；父母离异的也应填上父母双方姓名，并在不共同生活成员的后面标明离异，年收入填写其提供的抚养费用。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各家庭成员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“年收入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”一栏应相对精确至百位数，包括工资、奖金、福利、津贴等；若无，则填写“</a:t>
            </a:r>
            <a:r>
              <a:rPr lang="en-US" altLang="zh-CN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0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”即可。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有工作单位须提供工资单或银行流水截图（近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3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个月）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360" y="3516309"/>
            <a:ext cx="8321280" cy="302452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22992" y="805182"/>
            <a:ext cx="8498018" cy="2711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4.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家庭收入与学生支出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家庭人口除本人：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由系统根据学生填写的家庭成员人数直接获得；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父母离异的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，请自行修改人数，将非共同生活方去除</a:t>
            </a:r>
            <a:endParaRPr lang="en-US" altLang="zh-CN" sz="1400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家庭年总收入：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包括所有家庭成员的工资及奖金、福利、津贴等；父母离异的，非共同生活方提供抚养费用计入家庭年总收入中。家庭年总收入及人均月收入由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系统自动计算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得出，请学生</a:t>
            </a: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认真如实填写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家庭成员年收入情况。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学生支出方面：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要注意学费应该按照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实际学费</a:t>
            </a:r>
            <a:r>
              <a:rPr lang="zh-CN" altLang="en-US" sz="14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（很多博士享受全额学费减免）住宿费，家庭提供生活费与返乡交通费（交通费为往返）的合理性</a:t>
            </a:r>
            <a:endParaRPr lang="en-US" altLang="zh-CN" sz="1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324" y="3170549"/>
            <a:ext cx="8531352" cy="286477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39292" y="875363"/>
            <a:ext cx="8817622" cy="1880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5.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家庭其他重大支出与赡养老人情况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</a:rPr>
              <a:t>家庭其他重大支出：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家庭成员医疗自费费用占家庭年收入比重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高于</a:t>
            </a:r>
            <a:r>
              <a:rPr lang="en-US" altLang="zh-CN" sz="1600" b="1" dirty="0">
                <a:solidFill>
                  <a:srgbClr val="C00000"/>
                </a:solidFill>
                <a:latin typeface="+mn-ea"/>
              </a:rPr>
              <a:t>16%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需要提供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“自费清单复印件”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，在“新增附件”处以</a:t>
            </a:r>
            <a:r>
              <a:rPr lang="en-US" altLang="zh-CN" sz="1600" dirty="0">
                <a:solidFill>
                  <a:srgbClr val="000000"/>
                </a:solidFill>
                <a:latin typeface="+mn-ea"/>
              </a:rPr>
              <a:t>PDF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或图片格式上传。</a:t>
            </a:r>
            <a:endParaRPr lang="en-US" altLang="zh-CN" sz="1600" dirty="0">
              <a:solidFill>
                <a:srgbClr val="00000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赡养老人情况：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赡养老人人数、每年费用金额、父母亲兄弟姐妹数量如实填写即可。</a:t>
            </a:r>
            <a:endParaRPr lang="en-US" altLang="zh-CN" sz="2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239292" y="875363"/>
            <a:ext cx="8817622" cy="2566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6.</a:t>
            </a:r>
            <a:r>
              <a:rPr lang="zh-CN" altLang="en-US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家庭房车情况</a:t>
            </a:r>
            <a:endParaRPr lang="en-US" altLang="zh-CN" b="1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住房情况：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房屋价格按照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现值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填写，当地房产均价按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地级市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填写。</a:t>
            </a:r>
            <a:endParaRPr lang="en-US" altLang="zh-CN" sz="16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汽车情况：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汽车价格按照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sym typeface="微软雅黑" panose="020B0503020204020204" charset="-122"/>
              </a:rPr>
              <a:t>购入价</a:t>
            </a:r>
            <a:r>
              <a:rPr lang="zh-CN" altLang="en-US" sz="1600" dirty="0">
                <a:solidFill>
                  <a:srgbClr val="000000"/>
                </a:solidFill>
                <a:latin typeface="+mn-ea"/>
                <a:sym typeface="微软雅黑" panose="020B0503020204020204" charset="-122"/>
              </a:rPr>
              <a:t>填写，包含牌照价格。需要注明汽车的使用用途是营运还是非营运。</a:t>
            </a:r>
            <a:endParaRPr lang="en-US" altLang="zh-CN" sz="16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zh-CN" sz="2400" dirty="0">
              <a:solidFill>
                <a:srgbClr val="000000"/>
              </a:solidFill>
              <a:latin typeface="+mn-ea"/>
              <a:sym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086" y="4270392"/>
            <a:ext cx="8499130" cy="128600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6" y="2854216"/>
            <a:ext cx="8499130" cy="124395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8096" y="2461161"/>
            <a:ext cx="7607808" cy="322819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74970" y="816317"/>
            <a:ext cx="8420374" cy="987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</a:rPr>
              <a:t>7.</a:t>
            </a: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 家庭其他情况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n"/>
            </a:pP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请说明情况，有相关证明材料，请上传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附件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；如无证明材料，请做详细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</a:rPr>
              <a:t>文字说明</a:t>
            </a:r>
            <a:r>
              <a:rPr lang="zh-CN" altLang="en-US" sz="1600" dirty="0">
                <a:solidFill>
                  <a:srgbClr val="000000"/>
                </a:solidFill>
                <a:latin typeface="+mn-ea"/>
              </a:rPr>
              <a:t>。</a:t>
            </a:r>
            <a:endParaRPr lang="en-US" altLang="zh-CN" sz="1600" dirty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学生经济情况调查表格说明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374970" y="816317"/>
            <a:ext cx="8420374" cy="1491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solidFill>
                  <a:srgbClr val="000000"/>
                </a:solidFill>
                <a:latin typeface="+mn-ea"/>
              </a:rPr>
              <a:t>8.</a:t>
            </a: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 提交思政审核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zh-CN" altLang="zh-CN" sz="1800" dirty="0">
                <a:effectLst/>
                <a:latin typeface="+mn-ea"/>
                <a:cs typeface="Times New Roman" panose="02020603050405020304" pitchFamily="18" charset="0"/>
              </a:rPr>
              <a:t>学生确认表格信息填写无误后，点击</a:t>
            </a:r>
            <a:r>
              <a:rPr lang="zh-CN" altLang="zh-CN" sz="1800" b="1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左上角</a:t>
            </a:r>
            <a:r>
              <a:rPr lang="zh-CN" altLang="zh-CN" sz="1800" dirty="0">
                <a:effectLst/>
                <a:latin typeface="+mn-ea"/>
                <a:cs typeface="Times New Roman" panose="02020603050405020304" pitchFamily="18" charset="0"/>
              </a:rPr>
              <a:t>的提交按钮提交申请，</a:t>
            </a:r>
            <a:r>
              <a:rPr lang="zh-CN" altLang="zh-CN" sz="1800" b="1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选择相应的思政教师</a:t>
            </a:r>
            <a:r>
              <a:rPr lang="zh-CN" altLang="zh-CN" sz="1800" dirty="0">
                <a:effectLst/>
                <a:latin typeface="+mn-ea"/>
                <a:cs typeface="Times New Roman" panose="02020603050405020304" pitchFamily="18" charset="0"/>
              </a:rPr>
              <a:t>，并点击“好”。业务办理成功后，请耐心等待审核。</a:t>
            </a:r>
            <a:endParaRPr lang="zh-CN" altLang="en-US" dirty="0"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646" y="2700520"/>
            <a:ext cx="7604650" cy="298702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73646" y="2654471"/>
            <a:ext cx="657842" cy="2795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007351" y="4894342"/>
            <a:ext cx="1492206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072309" y="2390850"/>
            <a:ext cx="2999382" cy="775349"/>
          </a:xfrm>
        </p:spPr>
        <p:txBody>
          <a:bodyPr/>
          <a:lstStyle/>
          <a:p>
            <a:r>
              <a:rPr lang="zh-CN" altLang="en-US" dirty="0"/>
              <a:t>后续说明</a:t>
            </a:r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138362" y="2252703"/>
            <a:ext cx="4867275" cy="775349"/>
          </a:xfrm>
        </p:spPr>
        <p:txBody>
          <a:bodyPr/>
          <a:lstStyle/>
          <a:p>
            <a:r>
              <a:rPr lang="zh-CN" altLang="en-US" dirty="0"/>
              <a:t>线上系统申请流程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594" y="1848540"/>
            <a:ext cx="5353545" cy="1835346"/>
          </a:xfrm>
          <a:prstGeom prst="rect">
            <a:avLst/>
          </a:prstGeom>
          <a:noFill/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后续说明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374970" y="816317"/>
            <a:ext cx="84203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提交申请后：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 lvl="0" algn="just">
              <a:buSzPts val="1200"/>
            </a:pP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可在我的数字交大流程平台的</a:t>
            </a:r>
            <a:r>
              <a:rPr lang="zh-CN" altLang="zh-CN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“已办事项”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中查看困难生申请进度。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171730" y="2276137"/>
            <a:ext cx="1492206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74970" y="3975053"/>
            <a:ext cx="8420374" cy="987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 dirty="0">
                <a:solidFill>
                  <a:srgbClr val="000000"/>
                </a:solidFill>
                <a:latin typeface="+mn-ea"/>
              </a:rPr>
              <a:t>若审核通过：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院系审核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、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学校审核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均通过，即完成申请，并完成信息入库。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后续说明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374970" y="881513"/>
            <a:ext cx="8466423" cy="1203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b="1" kern="100" dirty="0">
                <a:effectLst/>
                <a:latin typeface="+mn-ea"/>
                <a:cs typeface="Times New Roman" panose="02020603050405020304" pitchFamily="18" charset="0"/>
              </a:rPr>
              <a:t>若院系审核不予通过</a:t>
            </a:r>
            <a:r>
              <a:rPr lang="zh-CN" altLang="en-US" sz="1800" b="1" kern="100" dirty="0">
                <a:effectLst/>
                <a:latin typeface="+mn-ea"/>
                <a:cs typeface="Times New Roman" panose="02020603050405020304" pitchFamily="18" charset="0"/>
              </a:rPr>
              <a:t>：</a:t>
            </a:r>
            <a:endParaRPr lang="en-US" altLang="zh-CN" sz="1800" b="1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则退回给申请人，学生可在</a:t>
            </a:r>
            <a:r>
              <a:rPr lang="zh-CN" altLang="zh-CN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“待办事项”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中根据院系意见修改申请表，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在规定时间内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点击左上角的</a:t>
            </a:r>
            <a:r>
              <a:rPr lang="zh-CN" altLang="zh-CN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“重新提交</a:t>
            </a:r>
            <a:r>
              <a:rPr lang="zh-CN" altLang="zh-CN" sz="1600" kern="100" dirty="0">
                <a:effectLst/>
                <a:latin typeface="+mn-ea"/>
                <a:cs typeface="Times New Roman" panose="02020603050405020304" pitchFamily="18" charset="0"/>
              </a:rPr>
              <a:t>”按钮进行申请。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9" name="图片 8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594" y="2079588"/>
            <a:ext cx="5279390" cy="1615440"/>
          </a:xfrm>
          <a:prstGeom prst="rect">
            <a:avLst/>
          </a:prstGeom>
          <a:noFill/>
        </p:spPr>
      </p:pic>
      <p:sp>
        <p:nvSpPr>
          <p:cNvPr id="10" name="文本框 9"/>
          <p:cNvSpPr txBox="1"/>
          <p:nvPr/>
        </p:nvSpPr>
        <p:spPr>
          <a:xfrm>
            <a:off x="374970" y="3744221"/>
            <a:ext cx="846642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也可直接点击</a:t>
            </a:r>
            <a:r>
              <a:rPr lang="zh-CN" altLang="en-US" sz="1600" b="1" kern="100" dirty="0">
                <a:solidFill>
                  <a:srgbClr val="C00000"/>
                </a:solidFill>
                <a:effectLst/>
                <a:latin typeface="+mn-ea"/>
                <a:cs typeface="Times New Roman" panose="02020603050405020304" pitchFamily="18" charset="0"/>
              </a:rPr>
              <a:t>“终止”</a:t>
            </a:r>
            <a:r>
              <a:rPr lang="zh-CN" altLang="en-US" sz="1600" kern="100" dirty="0">
                <a:effectLst/>
                <a:latin typeface="+mn-ea"/>
                <a:cs typeface="Times New Roman" panose="02020603050405020304" pitchFamily="18" charset="0"/>
              </a:rPr>
              <a:t>按钮终止此流程，困难生申请业务结束，不再继续进行困难生核查。</a:t>
            </a:r>
            <a:endParaRPr lang="zh-CN" altLang="zh-CN" sz="16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1" name="图片 10"/>
          <p:cNvPicPr/>
          <p:nvPr/>
        </p:nvPicPr>
        <p:blipFill>
          <a:blip r:embed="rId2"/>
          <a:stretch>
            <a:fillRect/>
          </a:stretch>
        </p:blipFill>
        <p:spPr>
          <a:xfrm>
            <a:off x="1717757" y="4283071"/>
            <a:ext cx="5274310" cy="44958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3303459" y="2440598"/>
            <a:ext cx="1492206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2394544" y="4283071"/>
            <a:ext cx="447332" cy="3881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第一步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3720860" y="3105509"/>
            <a:ext cx="1570008" cy="3234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03281" y="5336875"/>
            <a:ext cx="7537438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hlinkClick r:id="rId1"/>
              </a:rPr>
              <a:t>https://my.sjtu.edu.cn/</a:t>
            </a:r>
            <a:endParaRPr lang="en-US" altLang="zh-CN" dirty="0"/>
          </a:p>
          <a:p>
            <a:pPr algn="ctr"/>
            <a:r>
              <a:rPr lang="zh-CN" altLang="en-US" sz="2000" b="1" dirty="0"/>
              <a:t>登录数字交大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服务大厅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搜索关键词</a:t>
            </a:r>
            <a:r>
              <a:rPr lang="en-US" altLang="zh-CN" sz="2000" b="1" dirty="0"/>
              <a:t>——</a:t>
            </a:r>
            <a:r>
              <a:rPr lang="zh-CN" altLang="en-US" sz="2000" b="1" dirty="0"/>
              <a:t>困难生申请</a:t>
            </a:r>
            <a:endParaRPr lang="zh-CN" altLang="en-US" sz="2000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50" y="866775"/>
            <a:ext cx="8402320" cy="42157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第二步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t="13276" r="-543"/>
          <a:stretch>
            <a:fillRect/>
          </a:stretch>
        </p:blipFill>
        <p:spPr>
          <a:xfrm>
            <a:off x="2550542" y="736840"/>
            <a:ext cx="4042915" cy="523479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786995" y="5231005"/>
            <a:ext cx="1570008" cy="3234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039069" y="6066331"/>
            <a:ext cx="7537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认真阅读填写说明后，勾选“我已认真阅读”，开始办理申请</a:t>
            </a:r>
            <a:endParaRPr lang="zh-CN" altLang="en-US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6235" y="1599996"/>
            <a:ext cx="7911521" cy="2382894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第三步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1557990" y="4625393"/>
            <a:ext cx="6315769" cy="960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①勾选“诚信承诺书”，保证所填信息均为真实信息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②点击页面左上角“承诺”按钮，进行下一步填写</a:t>
            </a:r>
            <a:endParaRPr lang="zh-CN" altLang="en-US" sz="2000" b="1" dirty="0"/>
          </a:p>
        </p:txBody>
      </p:sp>
      <p:sp>
        <p:nvSpPr>
          <p:cNvPr id="11" name="矩形 10"/>
          <p:cNvSpPr/>
          <p:nvPr/>
        </p:nvSpPr>
        <p:spPr>
          <a:xfrm>
            <a:off x="516235" y="1728217"/>
            <a:ext cx="654197" cy="3822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箭头: 下 13"/>
          <p:cNvSpPr/>
          <p:nvPr/>
        </p:nvSpPr>
        <p:spPr>
          <a:xfrm>
            <a:off x="3236819" y="3836051"/>
            <a:ext cx="212785" cy="7272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3036010" y="3203275"/>
            <a:ext cx="501022" cy="280153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2904629" y="221785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16235" y="676666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7506" y="1534878"/>
            <a:ext cx="8205509" cy="2212422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第四步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53085" y="4301490"/>
            <a:ext cx="830707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①选择困难生申请批次</a:t>
            </a:r>
            <a:r>
              <a:rPr lang="zh-CN" altLang="en-US" sz="2000" b="1" dirty="0">
                <a:solidFill>
                  <a:srgbClr val="C00000"/>
                </a:solidFill>
              </a:rPr>
              <a:t>“202</a:t>
            </a:r>
            <a:r>
              <a:rPr lang="en-US" altLang="zh-CN" sz="2000" b="1" dirty="0">
                <a:solidFill>
                  <a:srgbClr val="C00000"/>
                </a:solidFill>
              </a:rPr>
              <a:t>5</a:t>
            </a:r>
            <a:r>
              <a:rPr lang="zh-CN" altLang="en-US" sz="2000" b="1" dirty="0">
                <a:solidFill>
                  <a:srgbClr val="C00000"/>
                </a:solidFill>
              </a:rPr>
              <a:t>-202</a:t>
            </a:r>
            <a:r>
              <a:rPr lang="en-US" altLang="zh-CN" sz="2000" b="1" dirty="0">
                <a:solidFill>
                  <a:srgbClr val="C00000"/>
                </a:solidFill>
              </a:rPr>
              <a:t>6</a:t>
            </a:r>
            <a:r>
              <a:rPr lang="zh-CN" altLang="en-US" sz="2000" b="1" dirty="0">
                <a:solidFill>
                  <a:srgbClr val="C00000"/>
                </a:solidFill>
              </a:rPr>
              <a:t>学年核查” </a:t>
            </a:r>
            <a:endParaRPr lang="en-US" altLang="zh-CN" sz="20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②点击页面左上角“提交”按钮，进行下一步填写。</a:t>
            </a:r>
            <a:endParaRPr lang="zh-CN" altLang="en-US" sz="2000" b="1" dirty="0"/>
          </a:p>
        </p:txBody>
      </p:sp>
      <p:sp>
        <p:nvSpPr>
          <p:cNvPr id="11" name="矩形 10"/>
          <p:cNvSpPr/>
          <p:nvPr/>
        </p:nvSpPr>
        <p:spPr>
          <a:xfrm>
            <a:off x="248504" y="1432050"/>
            <a:ext cx="832505" cy="378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5043578" y="2806466"/>
            <a:ext cx="3628845" cy="83963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319714" y="272277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26174" y="1595924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551" y="1002085"/>
            <a:ext cx="8752936" cy="3189294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第五步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34838" y="4476459"/>
            <a:ext cx="8609162" cy="1884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①按照实际情况填写“是否有不适合申请情况”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②点击页面左上角“确认”按钮，进行下一步填写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1"/>
                </a:solidFill>
              </a:rPr>
              <a:t>从本步骤开始进入“家庭经济情况调查表正表部分” ，请同学们根据自身实际情况，按顺序进行填写即可</a:t>
            </a:r>
            <a:endParaRPr lang="zh-CN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48504" y="948966"/>
            <a:ext cx="832505" cy="378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6268528" y="2513158"/>
            <a:ext cx="644106" cy="134572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912634" y="263537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26174" y="1112840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第六步（已经在库学生）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923828" y="762766"/>
            <a:ext cx="8647977" cy="499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/>
              <a:t>必填信息无缺失，出现以下界面。</a:t>
            </a:r>
            <a:endParaRPr lang="zh-CN" altLang="en-US" sz="2000" b="1" dirty="0">
              <a:solidFill>
                <a:schemeClr val="accent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b="30000"/>
          <a:stretch>
            <a:fillRect/>
          </a:stretch>
        </p:blipFill>
        <p:spPr>
          <a:xfrm>
            <a:off x="1208314" y="1371601"/>
            <a:ext cx="7025267" cy="288036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05769" y="152421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①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2070610" y="1524218"/>
            <a:ext cx="877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②</a:t>
            </a:r>
            <a:endParaRPr lang="zh-CN" alt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5769" y="4361685"/>
            <a:ext cx="8359123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/>
              <a:t>①学生信息发生变动，如家庭类型、家庭收入等发生变化，选择“信息有变”，来更改表格中的个人信息。</a:t>
            </a:r>
            <a:endParaRPr lang="en-US" altLang="zh-CN" b="1" dirty="0"/>
          </a:p>
          <a:p>
            <a:pPr>
              <a:lnSpc>
                <a:spcPct val="150000"/>
              </a:lnSpc>
            </a:pPr>
            <a:r>
              <a:rPr lang="zh-CN" altLang="en-US" b="1" dirty="0"/>
              <a:t>②学生信息未发生变动，选择“信息未变”，更新相关证明（如工资单截图，医疗自费费用清单</a:t>
            </a:r>
            <a:r>
              <a:rPr lang="zh-CN" altLang="en-US" b="1" dirty="0"/>
              <a:t>等）直接提交表格。</a:t>
            </a:r>
            <a:endParaRPr lang="zh-CN" alt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线上申请流程</a:t>
            </a:r>
            <a:r>
              <a:rPr lang="en-US" altLang="zh-CN" dirty="0"/>
              <a:t>——</a:t>
            </a:r>
            <a:r>
              <a:rPr lang="zh-CN" altLang="en-US" dirty="0"/>
              <a:t>第六步（已经在库学生）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923828" y="762766"/>
            <a:ext cx="8647977" cy="499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/>
              <a:t>必填信息出现缺失，则出现以下界面。</a:t>
            </a:r>
            <a:endParaRPr lang="zh-CN" altLang="en-US" sz="2000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605769" y="4633945"/>
            <a:ext cx="8359123" cy="87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b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accent1"/>
                </a:solidFill>
              </a:rPr>
              <a:t>出现本界面时，请补充必填项信息且认真核对信息无误后，进行提交。</a:t>
            </a:r>
            <a:endParaRPr lang="en-US" altLang="zh-CN" b="1" dirty="0">
              <a:solidFill>
                <a:schemeClr val="accent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296" y="1261877"/>
            <a:ext cx="8619407" cy="351768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62296" y="1389888"/>
            <a:ext cx="1904832" cy="3711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TZkY2QxOTczZTBiMTc3NzViZjE4NWJmMTk1ZjgzNDEifQ=="/>
  <p:tag name="commondata" val="eyJoZGlkIjoiZTcyNjBhMjc2OWFmZGVkODE3NzdiYjg0NzdiYWUwN2MifQ=="/>
</p:tagLst>
</file>

<file path=ppt/theme/theme1.xml><?xml version="1.0" encoding="utf-8"?>
<a:theme xmlns:a="http://schemas.openxmlformats.org/drawingml/2006/main" name="sjtu2019 43">
  <a:themeElements>
    <a:clrScheme name="SJTU-2019">
      <a:dk1>
        <a:srgbClr val="000000"/>
      </a:dk1>
      <a:lt1>
        <a:srgbClr val="FFFFFF"/>
      </a:lt1>
      <a:dk2>
        <a:srgbClr val="1B1C21"/>
      </a:dk2>
      <a:lt2>
        <a:srgbClr val="DBDBDB"/>
      </a:lt2>
      <a:accent1>
        <a:srgbClr val="C8161E"/>
      </a:accent1>
      <a:accent2>
        <a:srgbClr val="44546A"/>
      </a:accent2>
      <a:accent3>
        <a:srgbClr val="1F4D78"/>
      </a:accent3>
      <a:accent4>
        <a:srgbClr val="ED7D31"/>
      </a:accent4>
      <a:accent5>
        <a:srgbClr val="FFC000"/>
      </a:accent5>
      <a:accent6>
        <a:srgbClr val="A5A5A5"/>
      </a:accent6>
      <a:hlink>
        <a:srgbClr val="196E7D"/>
      </a:hlink>
      <a:folHlink>
        <a:srgbClr val="BEBEBE"/>
      </a:folHlink>
    </a:clrScheme>
    <a:fontScheme name="外宣普适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1875</Words>
  <Application>WPS 演示</Application>
  <PresentationFormat>全屏显示(4:3)</PresentationFormat>
  <Paragraphs>133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9" baseType="lpstr">
      <vt:lpstr>Arial</vt:lpstr>
      <vt:lpstr>宋体</vt:lpstr>
      <vt:lpstr>Wingdings</vt:lpstr>
      <vt:lpstr>等线</vt:lpstr>
      <vt:lpstr>微软雅黑</vt:lpstr>
      <vt:lpstr>Arial Unicode MS</vt:lpstr>
      <vt:lpstr>Times New Roman</vt:lpstr>
      <vt:lpstr>sjtu2019 43</vt:lpstr>
      <vt:lpstr>困难生核查学生线上操作指南</vt:lpstr>
      <vt:lpstr>线上系统申请流程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学生经济情况调查表格说明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后续说明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chong</dc:creator>
  <cp:lastModifiedBy>游锐</cp:lastModifiedBy>
  <cp:revision>192</cp:revision>
  <dcterms:created xsi:type="dcterms:W3CDTF">2020-04-15T13:17:00Z</dcterms:created>
  <dcterms:modified xsi:type="dcterms:W3CDTF">2025-06-17T01:06:22Z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11E498C69D094AC6B95A0FED19863F82</vt:lpwstr>
  </property>
</Properties>
</file>