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gs/tag3.xml" ContentType="application/vnd.openxmlformats-officedocument.presentationml.tags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type="screen16x9" cy="6858000" cx="12192000"/>
  <p:notesSz cx="6858000" cy="9144000"/>
  <p:defaultTextStyle>
    <a:defPPr>
      <a:defRPr lang="zh-CN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p="http://schemas.openxmlformats.org/presentationml/2006/main" xmlns:r="http://schemas.openxmlformats.org/officeDocument/2006/relationships" xmlns:a="http://schemas.openxmlformats.org/drawingml/2006/main">
  <p:cmAuthor id="1" name="曹 蕾" initials="曹" lastIdx="8" clrIdx="0"/>
</p:cmAuthorLst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showPr>
    <p:present/>
    <p:sldAll/>
    <p:penClr>
      <a:prstClr val="red"/>
    </p:penClr>
  </p:showPr>
  <p:clrMru>
    <a:srgbClr val="FFFFFF"/>
    <a:srgbClr val="F0F0F0"/>
    <a:srgbClr val="EF6F76"/>
    <a:srgbClr val="D18282"/>
    <a:srgbClr val="C8161E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>
    <p:restoredLeft sz="17764" autoAdjust="0"/>
    <p:restoredTop sz="94660"/>
  </p:normalViewPr>
  <p:slideViewPr>
    <p:cSldViewPr snapToGrid="0">
      <p:cViewPr varScale="1">
        <p:scale>
          <a:sx n="81" d="100"/>
          <a:sy n="81" d="100"/>
        </p:scale>
        <p:origin x="624" y="67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tableStyles" Target="tableStyles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commentAuthors" Target="commentAuthors.xml"/><Relationship Id="rId21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9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4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l">
              <a:defRPr sz="1200"/>
            </a:lvl1pPr>
          </a:lstStyle>
          <a:p>
            <a:endParaRPr altLang="en-US" lang="zh-CN"/>
          </a:p>
        </p:txBody>
      </p:sp>
      <p:sp>
        <p:nvSpPr>
          <p:cNvPr id="1048755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r">
              <a:defRPr sz="1200"/>
            </a:lvl1pPr>
          </a:lstStyle>
          <a:p>
            <a:fld id="{397904B2-B657-4E47-A300-C4BBD8AFF063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756" name="幻灯片图像占位符 3"/>
          <p:cNvSpPr>
            <a:spLocks noChangeAspect="1" noRot="1" noGrp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/>
          <a:noFill/>
          <a:ln w="12700">
            <a:solidFill>
              <a:prstClr val="black"/>
            </a:solidFill>
          </a:ln>
        </p:spPr>
        <p:txBody>
          <a:bodyPr anchor="ctr" bIns="45720" lIns="91440" rIns="91440" rtlCol="0" tIns="45720" vert="horz"/>
          <a:p>
            <a:endParaRPr altLang="en-US" lang="zh-CN"/>
          </a:p>
        </p:txBody>
      </p:sp>
      <p:sp>
        <p:nvSpPr>
          <p:cNvPr id="1048757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/>
        </p:spPr>
        <p:txBody>
          <a:bodyPr bIns="45720" lIns="91440" rIns="91440" rtlCol="0" tIns="45720" vert="horz"/>
          <a:p>
            <a:pPr lvl="0"/>
            <a:r>
              <a:rPr altLang="en-US" lang="zh-CN"/>
              <a:t>编辑母版文本样式</a:t>
            </a:r>
            <a:endParaRPr altLang="en-US" lang="zh-CN"/>
          </a:p>
          <a:p>
            <a:pPr lvl="1"/>
            <a:r>
              <a:rPr altLang="en-US" lang="zh-CN"/>
              <a:t>第二级</a:t>
            </a:r>
            <a:endParaRPr altLang="en-US" lang="zh-CN"/>
          </a:p>
          <a:p>
            <a:pPr lvl="2"/>
            <a:r>
              <a:rPr altLang="en-US" lang="zh-CN"/>
              <a:t>第三级</a:t>
            </a:r>
            <a:endParaRPr altLang="en-US" lang="zh-CN"/>
          </a:p>
          <a:p>
            <a:pPr lvl="3"/>
            <a:r>
              <a:rPr altLang="en-US" lang="zh-CN"/>
              <a:t>第四级</a:t>
            </a:r>
            <a:endParaRPr altLang="en-US" lang="zh-CN"/>
          </a:p>
          <a:p>
            <a:pPr lvl="4"/>
            <a:r>
              <a:rPr altLang="en-US" lang="zh-CN"/>
              <a:t>第五级</a:t>
            </a:r>
            <a:endParaRPr altLang="en-US" lang="zh-CN"/>
          </a:p>
        </p:txBody>
      </p:sp>
      <p:sp>
        <p:nvSpPr>
          <p:cNvPr id="1048758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l">
              <a:defRPr sz="1200"/>
            </a:lvl1pPr>
          </a:lstStyle>
          <a:p>
            <a:endParaRPr altLang="en-US" lang="zh-CN"/>
          </a:p>
        </p:txBody>
      </p:sp>
      <p:sp>
        <p:nvSpPr>
          <p:cNvPr id="1048759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r">
              <a:defRPr sz="1200"/>
            </a:lvl1pPr>
          </a:lstStyle>
          <a:p>
            <a:fld id="{9AA890CB-9E7C-4097-990A-26D60DCE5179}" type="slidenum">
              <a:rPr altLang="en-US" lang="zh-CN" smtClean="0"/>
            </a:fld>
            <a:endParaRPr altLang="en-US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defTabSz="914400" eaLnBrk="1" hangingPunct="1" latinLnBrk="0" marL="0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幻灯片图像占位符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590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dirty="0" lang="zh-CN"/>
          </a:p>
        </p:txBody>
      </p:sp>
      <p:sp>
        <p:nvSpPr>
          <p:cNvPr id="1048591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pPr algn="r" defTabSz="914400" eaLnBrk="1" fontAlgn="auto" hangingPunct="1" indent="0" latinLnBrk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8AE08978-A697-49C9-9D7C-56FA114C8750}" type="slidenum">
              <a:rPr altLang="en-US" baseline="0" b="0" cap="none" sz="1200" i="0" kern="1200" kumimoji="0" lang="zh-CN" noProof="0" normalizeH="0" spc="0" strike="noStrike" u="none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altLang="en-US" baseline="0" b="0" cap="none" sz="1200" i="0" kern="1200" kumimoji="0" lang="zh-CN" noProof="0" normalizeH="0" spc="0" strike="noStrike" u="none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8" name="幻灯片图像占位符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09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dirty="0" lang="zh-CN"/>
          </a:p>
        </p:txBody>
      </p:sp>
      <p:sp>
        <p:nvSpPr>
          <p:cNvPr id="1048610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pPr algn="r" defTabSz="914400" eaLnBrk="1" fontAlgn="auto" hangingPunct="1" indent="0" latinLnBrk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8AE08978-A697-49C9-9D7C-56FA114C8750}" type="slidenum">
              <a:rPr altLang="en-US" baseline="0" b="0" cap="none" sz="1200" i="0" kern="1200" kumimoji="0" lang="zh-CN" noProof="0" normalizeH="0" spc="0" strike="noStrike" u="none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altLang="en-US" baseline="0" b="0" cap="none" sz="1200" i="0" kern="1200" kumimoji="0" lang="zh-CN" noProof="0" normalizeH="0" spc="0" strike="noStrike" u="none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0" name="幻灯片图像占位符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51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altLang="en-US" dirty="0" lang="zh-CN"/>
          </a:p>
        </p:txBody>
      </p:sp>
      <p:sp>
        <p:nvSpPr>
          <p:cNvPr id="1048652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pPr algn="r" defTabSz="914400" eaLnBrk="1" fontAlgn="auto" hangingPunct="1" indent="0" latinLnBrk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8AE08978-A697-49C9-9D7C-56FA114C8750}" type="slidenum">
              <a:rPr altLang="en-US" baseline="0" b="0" cap="none" sz="1200" i="0" kern="1200" kumimoji="0" lang="zh-CN" noProof="0" normalizeH="0" spc="0" strike="noStrike" u="none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altLang="en-US" baseline="0" b="0" cap="none" sz="1200" i="0" kern="1200" kumimoji="0" lang="zh-CN" noProof="0" normalizeH="0" spc="0" strike="noStrike" u="none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3.png"/><Relationship Id="rId5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11.png"/><Relationship Id="rId3" Type="http://schemas.openxmlformats.org/officeDocument/2006/relationships/image" Target="../media/image4.png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12.png"/><Relationship Id="rId3" Type="http://schemas.openxmlformats.org/officeDocument/2006/relationships/image" Target="../media/image4.png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13.png"/><Relationship Id="rId3" Type="http://schemas.openxmlformats.org/officeDocument/2006/relationships/image" Target="../media/image1.png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Master" Target="../slideMasters/slideMaster1.xml"/></Relationships>
</file>

<file path=ppt/slideLayouts/_rels/slideLayout1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1.png"/><Relationship Id="rId3" Type="http://schemas.openxmlformats.org/officeDocument/2006/relationships/image" Target="../media/image6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3.png"/><Relationship Id="rId3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3.png"/><Relationship Id="rId3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3.png"/><Relationship Id="rId3" Type="http://schemas.openxmlformats.org/officeDocument/2006/relationships/image" Target="../media/image9.png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9.png"/><Relationship Id="rId3" Type="http://schemas.openxmlformats.org/officeDocument/2006/relationships/image" Target="../media/image3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">
    <p:spTree>
      <p:nvGrpSpPr>
        <p:cNvPr id="6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7" name="图片 7" descr="图片包含 建筑物  自动生成的说明"/>
          <p:cNvPicPr>
            <a:picLocks noChangeAspect="1"/>
          </p:cNvPicPr>
          <p:nvPr userDrawn="1"/>
        </p:nvPicPr>
        <p:blipFill>
          <a:blip xmlns:r="http://schemas.openxmlformats.org/officeDocument/2006/relationships" r:embed="rId1">
            <a:alphaModFix amt="5000"/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50417" y="2900149"/>
            <a:ext cx="12292835" cy="3957851"/>
          </a:xfrm>
          <a:prstGeom prst="rect"/>
        </p:spPr>
      </p:pic>
      <p:pic>
        <p:nvPicPr>
          <p:cNvPr id="2097178" name="图片 9"/>
          <p:cNvPicPr>
            <a:picLocks noChangeAspect="1"/>
          </p:cNvPicPr>
          <p:nvPr userDrawn="1"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222913" y="51177"/>
            <a:ext cx="2169174" cy="713098"/>
          </a:xfrm>
          <a:prstGeom prst="rect"/>
        </p:spPr>
      </p:pic>
      <p:sp>
        <p:nvSpPr>
          <p:cNvPr id="1048694" name="标题 1"/>
          <p:cNvSpPr>
            <a:spLocks noGrp="1"/>
          </p:cNvSpPr>
          <p:nvPr>
            <p:ph type="title" hasCustomPrompt="1"/>
          </p:nvPr>
        </p:nvSpPr>
        <p:spPr>
          <a:xfrm>
            <a:off x="1069561" y="2016174"/>
            <a:ext cx="10052879" cy="1060855"/>
          </a:xfrm>
          <a:prstGeom prst="rect"/>
        </p:spPr>
        <p:txBody>
          <a:bodyPr anchor="ctr">
            <a:noAutofit/>
          </a:bodyPr>
          <a:lstStyle>
            <a:lvl1pPr algn="ctr">
              <a:defRPr b="1" sz="5400">
                <a:solidFill>
                  <a:schemeClr val="accent1"/>
                </a:solidFill>
              </a:defRPr>
            </a:lvl1pPr>
          </a:lstStyle>
          <a:p>
            <a:r>
              <a:rPr altLang="en-US" dirty="0" lang="zh-CN"/>
              <a:t>单击此处编辑标题样式</a:t>
            </a:r>
            <a:endParaRPr altLang="en-US" dirty="0" lang="zh-CN"/>
          </a:p>
        </p:txBody>
      </p:sp>
      <p:sp>
        <p:nvSpPr>
          <p:cNvPr id="1048695" name="内容占位符 25"/>
          <p:cNvSpPr>
            <a:spLocks noGrp="1"/>
          </p:cNvSpPr>
          <p:nvPr>
            <p:ph sz="quarter" idx="10" hasCustomPrompt="1"/>
          </p:nvPr>
        </p:nvSpPr>
        <p:spPr>
          <a:xfrm>
            <a:off x="4644345" y="5196924"/>
            <a:ext cx="2903311" cy="454025"/>
          </a:xfrm>
          <a:prstGeom prst="rect"/>
        </p:spPr>
        <p:txBody>
          <a:bodyPr anchor="ctr"/>
          <a:lstStyle>
            <a:lvl1pPr algn="ctr" indent="0" marL="0">
              <a:lnSpc>
                <a:spcPct val="100000"/>
              </a:lnSpc>
              <a:buNone/>
              <a:defRPr sz="2400">
                <a:solidFill>
                  <a:schemeClr val="accent2"/>
                </a:solidFill>
              </a:defRPr>
            </a:lvl1pPr>
          </a:lstStyle>
          <a:p>
            <a:pPr lvl="0"/>
            <a:fld id="{DE506FFD-8B27-444A-964F-E64D0BB3DAF0}" type="datetime2">
              <a:rPr altLang="en-US" lang="zh-CN" smtClean="0"/>
            </a:fld>
            <a:endParaRPr altLang="en-US" dirty="0" lang="zh-CN"/>
          </a:p>
        </p:txBody>
      </p:sp>
      <p:sp>
        <p:nvSpPr>
          <p:cNvPr id="1048696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4034910" y="4407403"/>
            <a:ext cx="4122181" cy="598488"/>
          </a:xfrm>
          <a:prstGeom prst="rect"/>
        </p:spPr>
        <p:txBody>
          <a:bodyPr anchor="ctr"/>
          <a:lstStyle>
            <a:lvl1pPr algn="ctr" indent="0" marL="0">
              <a:lnSpc>
                <a:spcPct val="100000"/>
              </a:lnSpc>
              <a:buNone/>
              <a:defRPr b="1" sz="3200">
                <a:solidFill>
                  <a:schemeClr val="accent2"/>
                </a:solidFill>
              </a:defRPr>
            </a:lvl1pPr>
          </a:lstStyle>
          <a:p>
            <a:pPr lvl="0"/>
            <a:endParaRPr altLang="en-US" dirty="0" lang="zh-CN"/>
          </a:p>
        </p:txBody>
      </p:sp>
      <p:pic>
        <p:nvPicPr>
          <p:cNvPr id="2097179" name="图片 34"/>
          <p:cNvPicPr>
            <a:picLocks noChangeAspect="1"/>
          </p:cNvPicPr>
          <p:nvPr userDrawn="1"/>
        </p:nvPicPr>
        <p:blipFill rotWithShape="1">
          <a:blip xmlns:r="http://schemas.openxmlformats.org/officeDocument/2006/relationships" r:embed="rId3" cstate="print"/>
          <a:srcRect l="74359" r="1346"/>
          <a:stretch>
            <a:fillRect/>
          </a:stretch>
        </p:blipFill>
        <p:spPr>
          <a:xfrm>
            <a:off x="8870172" y="274183"/>
            <a:ext cx="3002280" cy="411617"/>
          </a:xfrm>
          <a:prstGeom prst="rect"/>
        </p:spPr>
      </p:pic>
      <p:grpSp>
        <p:nvGrpSpPr>
          <p:cNvPr id="70" name="组合 1"/>
          <p:cNvGrpSpPr/>
          <p:nvPr userDrawn="1"/>
        </p:nvGrpSpPr>
        <p:grpSpPr>
          <a:xfrm>
            <a:off x="3352562" y="6244170"/>
            <a:ext cx="5486876" cy="406590"/>
            <a:chOff x="3352562" y="6073254"/>
            <a:chExt cx="5486876" cy="406590"/>
          </a:xfrm>
        </p:grpSpPr>
        <p:pic>
          <p:nvPicPr>
            <p:cNvPr id="2097180" name="图片 17"/>
            <p:cNvPicPr>
              <a:picLocks noChangeAspect="1"/>
            </p:cNvPicPr>
            <p:nvPr userDrawn="1"/>
          </p:nvPicPr>
          <p:blipFill rotWithShape="1">
            <a:blip xmlns:r="http://schemas.openxmlformats.org/officeDocument/2006/relationships" r:embed="rId4">
              <a:alphaModFix amt="35000"/>
            </a:blip>
            <a:srcRect t="9831" b="36385"/>
            <a:stretch>
              <a:fillRect/>
            </a:stretch>
          </p:blipFill>
          <p:spPr>
            <a:xfrm>
              <a:off x="3352562" y="6073254"/>
              <a:ext cx="5486876" cy="406590"/>
            </a:xfrm>
            <a:prstGeom prst="rect"/>
          </p:spPr>
        </p:pic>
        <p:sp>
          <p:nvSpPr>
            <p:cNvPr id="1048697" name="椭圆 36"/>
            <p:cNvSpPr/>
            <p:nvPr userDrawn="1"/>
          </p:nvSpPr>
          <p:spPr>
            <a:xfrm>
              <a:off x="6051000" y="6259222"/>
              <a:ext cx="90000" cy="90000"/>
            </a:xfrm>
            <a:prstGeom prst="ellipse"/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/>
            </a:p>
          </p:txBody>
        </p:sp>
      </p:grpSp>
      <p:cxnSp>
        <p:nvCxnSpPr>
          <p:cNvPr id="3145756" name="直接连接符 11"/>
          <p:cNvCxnSpPr>
            <a:cxnSpLocks/>
          </p:cNvCxnSpPr>
          <p:nvPr userDrawn="1"/>
        </p:nvCxnSpPr>
        <p:spPr>
          <a:xfrm>
            <a:off x="1236000" y="1458025"/>
            <a:ext cx="9720000" cy="0"/>
          </a:xfrm>
          <a:prstGeom prst="line"/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57" name="直接连接符 12"/>
          <p:cNvCxnSpPr>
            <a:cxnSpLocks/>
          </p:cNvCxnSpPr>
          <p:nvPr userDrawn="1"/>
        </p:nvCxnSpPr>
        <p:spPr>
          <a:xfrm>
            <a:off x="1191000" y="3673905"/>
            <a:ext cx="9720000" cy="0"/>
          </a:xfrm>
          <a:prstGeom prst="line"/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8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10" name="图片 13" descr="图片包含 建筑物, 圆屋顶, 地板  描述已自动生成"/>
          <p:cNvPicPr>
            <a:picLocks noChangeAspect="1"/>
          </p:cNvPicPr>
          <p:nvPr userDrawn="1"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524" y="0"/>
            <a:ext cx="12188951" cy="6858000"/>
          </a:xfrm>
          <a:prstGeom prst="rect"/>
        </p:spPr>
      </p:pic>
      <p:sp>
        <p:nvSpPr>
          <p:cNvPr id="1048739" name="平行四边形 17"/>
          <p:cNvSpPr/>
          <p:nvPr userDrawn="1"/>
        </p:nvSpPr>
        <p:spPr>
          <a:xfrm>
            <a:off x="0" y="1"/>
            <a:ext cx="12191483" cy="685800"/>
          </a:xfrm>
          <a:prstGeom prst="parallelogram">
            <a:avLst>
              <a:gd name="adj" fmla="val 4444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dirty="0" lang="zh-CN"/>
          </a:p>
        </p:txBody>
      </p:sp>
      <p:sp>
        <p:nvSpPr>
          <p:cNvPr id="1048740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6C53781C-E1F6-4315-A39D-61273F2E0596}" type="slidenum">
              <a:rPr altLang="en-US" lang="zh-CN" smtClean="0"/>
            </a:fld>
            <a:endParaRPr altLang="en-US" dirty="0" lang="zh-CN"/>
          </a:p>
        </p:txBody>
      </p:sp>
      <p:pic>
        <p:nvPicPr>
          <p:cNvPr id="2097211" name="图片 6" descr="图片包含 户外, 标牌, 黑色  自动生成的说明"/>
          <p:cNvPicPr>
            <a:picLocks noChangeAspect="1"/>
          </p:cNvPicPr>
          <p:nvPr userDrawn="1"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319056" y="73482"/>
            <a:ext cx="538838" cy="538838"/>
          </a:xfrm>
          <a:prstGeom prst="rect"/>
        </p:spPr>
      </p:pic>
      <p:sp>
        <p:nvSpPr>
          <p:cNvPr id="1048741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1075351" y="43657"/>
            <a:ext cx="7081677" cy="598488"/>
          </a:xfrm>
          <a:prstGeom prst="rect"/>
        </p:spPr>
        <p:txBody>
          <a:bodyPr anchor="ctr"/>
          <a:lstStyle>
            <a:lvl1pPr algn="l" indent="0" marL="0">
              <a:lnSpc>
                <a:spcPct val="100000"/>
              </a:lnSpc>
              <a:buNone/>
              <a:defRPr b="1" sz="3200">
                <a:solidFill>
                  <a:schemeClr val="bg1"/>
                </a:solidFill>
              </a:defRPr>
            </a:lvl1pPr>
          </a:lstStyle>
          <a:p>
            <a:pPr lvl="0"/>
            <a:endParaRPr altLang="en-US" dirty="0" lang="zh-CN"/>
          </a:p>
        </p:txBody>
      </p:sp>
      <p:sp>
        <p:nvSpPr>
          <p:cNvPr id="1048742" name="文本占位符 31"/>
          <p:cNvSpPr>
            <a:spLocks noGrp="1"/>
          </p:cNvSpPr>
          <p:nvPr>
            <p:ph type="body" sz="quarter" idx="12"/>
          </p:nvPr>
        </p:nvSpPr>
        <p:spPr>
          <a:xfrm>
            <a:off x="319056" y="6438900"/>
            <a:ext cx="4151344" cy="419100"/>
          </a:xfrm>
          <a:prstGeom prst="rect"/>
        </p:spPr>
        <p:txBody>
          <a:bodyPr anchor="ctr" bIns="0" lIns="0" rIns="0" tIns="0"/>
          <a:lstStyle>
            <a:lvl1pPr algn="l" indent="0" marL="0">
              <a:lnSpc>
                <a:spcPct val="100000"/>
              </a:lnSpc>
              <a:buNone/>
              <a:defRPr b="0"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altLang="en-US" dirty="0" lang="zh-CN"/>
          </a:p>
        </p:txBody>
      </p:sp>
      <p:sp>
        <p:nvSpPr>
          <p:cNvPr id="1048743" name="文本占位符 31"/>
          <p:cNvSpPr>
            <a:spLocks noGrp="1"/>
          </p:cNvSpPr>
          <p:nvPr>
            <p:ph type="body" sz="quarter" idx="13"/>
          </p:nvPr>
        </p:nvSpPr>
        <p:spPr>
          <a:xfrm>
            <a:off x="4788940" y="6438900"/>
            <a:ext cx="4151344" cy="419100"/>
          </a:xfrm>
          <a:prstGeom prst="rect"/>
        </p:spPr>
        <p:txBody>
          <a:bodyPr anchor="ctr" bIns="0" lIns="0" rIns="0" tIns="0"/>
          <a:lstStyle>
            <a:lvl1pPr algn="l" indent="0" marL="0">
              <a:lnSpc>
                <a:spcPct val="100000"/>
              </a:lnSpc>
              <a:buNone/>
              <a:defRPr b="0"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altLang="en-US" dirty="0" lang="zh-CN"/>
          </a:p>
        </p:txBody>
      </p:sp>
      <p:sp>
        <p:nvSpPr>
          <p:cNvPr id="1048744" name="文本占位符 16"/>
          <p:cNvSpPr>
            <a:spLocks noGrp="1"/>
          </p:cNvSpPr>
          <p:nvPr>
            <p:ph type="body" sz="quarter" idx="14" hasCustomPrompt="1"/>
          </p:nvPr>
        </p:nvSpPr>
        <p:spPr>
          <a:xfrm>
            <a:off x="319056" y="766710"/>
            <a:ext cx="11568144" cy="4765791"/>
          </a:xfrm>
          <a:prstGeom prst="rect"/>
        </p:spPr>
        <p:txBody>
          <a:bodyPr/>
          <a:lstStyle>
            <a:lvl1pPr indent="-228600" marL="228600">
              <a:lnSpc>
                <a:spcPct val="130000"/>
              </a:lnSpc>
              <a:buFontTx/>
              <a:buBlip>
                <a:blip xmlns:r="http://schemas.openxmlformats.org/officeDocument/2006/relationships" r:embed="rId3"/>
              </a:buBlip>
              <a:defRPr sz="2000">
                <a:solidFill>
                  <a:schemeClr val="accent2"/>
                </a:solidFill>
              </a:defRPr>
            </a:lvl1pPr>
            <a:lvl2pPr>
              <a:lnSpc>
                <a:spcPct val="130000"/>
              </a:lnSpc>
              <a:defRPr sz="2000">
                <a:solidFill>
                  <a:schemeClr val="accent2"/>
                </a:solidFill>
              </a:defRPr>
            </a:lvl2pPr>
            <a:lvl3pPr>
              <a:lnSpc>
                <a:spcPct val="130000"/>
              </a:lnSpc>
              <a:defRPr sz="1800">
                <a:solidFill>
                  <a:schemeClr val="accent2"/>
                </a:solidFill>
              </a:defRPr>
            </a:lvl3pPr>
            <a:lvl4pPr>
              <a:lnSpc>
                <a:spcPct val="130000"/>
              </a:lnSpc>
              <a:defRPr sz="1600">
                <a:solidFill>
                  <a:schemeClr val="accent2"/>
                </a:solidFill>
              </a:defRPr>
            </a:lvl4pPr>
            <a:lvl5pPr>
              <a:lnSpc>
                <a:spcPct val="130000"/>
              </a:lnSpc>
              <a:defRPr sz="1600">
                <a:solidFill>
                  <a:schemeClr val="accent2"/>
                </a:solidFill>
              </a:defRPr>
            </a:lvl5pPr>
          </a:lstStyle>
          <a:p>
            <a:pPr lvl="0"/>
            <a:r>
              <a:rPr altLang="en-US" dirty="0" lang="zh-CN"/>
              <a:t>编辑母版文本样式</a:t>
            </a:r>
            <a:endParaRPr altLang="en-US" dirty="0" lang="zh-CN"/>
          </a:p>
          <a:p>
            <a:pPr lvl="1"/>
            <a:r>
              <a:rPr altLang="en-US" dirty="0" lang="zh-CN"/>
              <a:t>第二级</a:t>
            </a:r>
            <a:endParaRPr altLang="en-US" dirty="0" lang="zh-CN"/>
          </a:p>
          <a:p>
            <a:pPr lvl="2"/>
            <a:r>
              <a:rPr altLang="en-US" dirty="0" lang="zh-CN"/>
              <a:t>第三级</a:t>
            </a:r>
            <a:endParaRPr altLang="en-US" dirty="0" lang="zh-CN"/>
          </a:p>
          <a:p>
            <a:pPr lvl="3"/>
            <a:r>
              <a:rPr altLang="en-US" dirty="0" lang="zh-CN"/>
              <a:t>第四级</a:t>
            </a:r>
            <a:endParaRPr altLang="en-US" dirty="0" lang="zh-CN"/>
          </a:p>
          <a:p>
            <a:pPr lvl="4"/>
            <a:r>
              <a:rPr altLang="en-US" dirty="0" lang="zh-CN"/>
              <a:t>第五级</a:t>
            </a:r>
            <a:endParaRPr altLang="en-US" dirty="0" lang="zh-CN"/>
          </a:p>
        </p:txBody>
      </p:sp>
      <p:sp>
        <p:nvSpPr>
          <p:cNvPr id="1048745" name="平行四边形 20"/>
          <p:cNvSpPr/>
          <p:nvPr userDrawn="1"/>
        </p:nvSpPr>
        <p:spPr>
          <a:xfrm>
            <a:off x="11428834" y="119857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dirty="0" lang="zh-CN"/>
          </a:p>
        </p:txBody>
      </p:sp>
      <p:sp>
        <p:nvSpPr>
          <p:cNvPr id="1048746" name="平行四边形 21"/>
          <p:cNvSpPr/>
          <p:nvPr userDrawn="1"/>
        </p:nvSpPr>
        <p:spPr>
          <a:xfrm>
            <a:off x="11016782" y="322602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dirty="0" lang="zh-CN"/>
          </a:p>
        </p:txBody>
      </p:sp>
      <p:pic>
        <p:nvPicPr>
          <p:cNvPr id="2097212" name="图片 11"/>
          <p:cNvPicPr>
            <a:picLocks noChangeAspect="1"/>
          </p:cNvPicPr>
          <p:nvPr userDrawn="1"/>
        </p:nvPicPr>
        <p:blipFill rotWithShape="1">
          <a:blip xmlns:r="http://schemas.openxmlformats.org/officeDocument/2006/relationships" r:embed="rId4" cstate="print"/>
          <a:srcRect r="1346"/>
          <a:stretch>
            <a:fillRect/>
          </a:stretch>
        </p:blipFill>
        <p:spPr>
          <a:xfrm>
            <a:off x="516" y="6041797"/>
            <a:ext cx="12166903" cy="411617"/>
          </a:xfrm>
          <a:prstGeom prst="rect"/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底">
    <p:bg>
      <p:bgPr>
        <a:solidFill>
          <a:schemeClr val="accent1"/>
        </a:solidFill>
        <a:effectLst/>
      </p:bgPr>
    </p:bg>
    <p:spTree>
      <p:nvGrpSpPr>
        <p:cNvPr id="7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6" name="图片 16" descr="图片包含 建筑物  自动生成的说明"/>
          <p:cNvPicPr>
            <a:picLocks noChangeAspect="1"/>
          </p:cNvPicPr>
          <p:nvPr userDrawn="1"/>
        </p:nvPicPr>
        <p:blipFill>
          <a:blip xmlns:r="http://schemas.openxmlformats.org/officeDocument/2006/relationships" r:embed="rId1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50417" y="2900149"/>
            <a:ext cx="12292835" cy="3957851"/>
          </a:xfrm>
          <a:prstGeom prst="rect"/>
        </p:spPr>
      </p:pic>
      <p:cxnSp>
        <p:nvCxnSpPr>
          <p:cNvPr id="3145758" name="直接连接符 12"/>
          <p:cNvCxnSpPr>
            <a:cxnSpLocks/>
          </p:cNvCxnSpPr>
          <p:nvPr userDrawn="1"/>
        </p:nvCxnSpPr>
        <p:spPr>
          <a:xfrm>
            <a:off x="304800" y="3429000"/>
            <a:ext cx="2197510" cy="0"/>
          </a:xfrm>
          <a:prstGeom prst="line"/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59" name="直接连接符 13"/>
          <p:cNvCxnSpPr>
            <a:cxnSpLocks/>
          </p:cNvCxnSpPr>
          <p:nvPr userDrawn="1"/>
        </p:nvCxnSpPr>
        <p:spPr>
          <a:xfrm>
            <a:off x="9689690" y="3429000"/>
            <a:ext cx="2197510" cy="0"/>
          </a:xfrm>
          <a:prstGeom prst="line"/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97187" name="图片 18" descr="图片包含 户外, 标牌, 黑色  自动生成的说明"/>
          <p:cNvPicPr>
            <a:picLocks noChangeAspect="1"/>
          </p:cNvPicPr>
          <p:nvPr userDrawn="1"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5267828" y="853340"/>
            <a:ext cx="1656344" cy="1656344"/>
          </a:xfrm>
          <a:prstGeom prst="rect"/>
        </p:spPr>
      </p:pic>
      <p:sp>
        <p:nvSpPr>
          <p:cNvPr id="1048705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2555162" y="3129756"/>
            <a:ext cx="7081677" cy="598488"/>
          </a:xfrm>
          <a:prstGeom prst="rect"/>
        </p:spPr>
        <p:txBody>
          <a:bodyPr anchor="ctr"/>
          <a:lstStyle>
            <a:lvl1pPr algn="ctr" indent="0" marL="0">
              <a:lnSpc>
                <a:spcPct val="100000"/>
              </a:lnSpc>
              <a:buNone/>
              <a:defRPr b="1" sz="6000" spc="600">
                <a:solidFill>
                  <a:schemeClr val="bg1"/>
                </a:solidFill>
              </a:defRPr>
            </a:lvl1pPr>
          </a:lstStyle>
          <a:p>
            <a:pPr lvl="0"/>
            <a:endParaRPr altLang="en-US" dirty="0" lang="zh-CN"/>
          </a:p>
        </p:txBody>
      </p:sp>
      <p:pic>
        <p:nvPicPr>
          <p:cNvPr id="2097188" name="图片 6"/>
          <p:cNvPicPr>
            <a:picLocks noChangeAspect="1"/>
          </p:cNvPicPr>
          <p:nvPr userDrawn="1"/>
        </p:nvPicPr>
        <p:blipFill rotWithShape="1">
          <a:blip xmlns:r="http://schemas.openxmlformats.org/officeDocument/2006/relationships" r:embed="rId3">
            <a:alphaModFix amt="20000"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t="9831" b="36385"/>
          <a:stretch>
            <a:fillRect/>
          </a:stretch>
        </p:blipFill>
        <p:spPr>
          <a:xfrm>
            <a:off x="3352562" y="6146610"/>
            <a:ext cx="5486876" cy="406590"/>
          </a:xfrm>
          <a:prstGeom prst="rect"/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底-2">
    <p:bg>
      <p:bgPr>
        <a:solidFill>
          <a:schemeClr val="accent1"/>
        </a:solidFill>
        <a:effectLst/>
      </p:bgPr>
    </p:bg>
    <p:spTree>
      <p:nvGrpSpPr>
        <p:cNvPr id="8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03" name="图片 8" descr="图片包含 建筑物  自动生成的说明"/>
          <p:cNvPicPr>
            <a:picLocks noChangeAspect="1"/>
          </p:cNvPicPr>
          <p:nvPr userDrawn="1"/>
        </p:nvPicPr>
        <p:blipFill>
          <a:blip xmlns:r="http://schemas.openxmlformats.org/officeDocument/2006/relationships" r:embed="rId1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50417" y="2900149"/>
            <a:ext cx="12292835" cy="3957851"/>
          </a:xfrm>
          <a:prstGeom prst="rect"/>
        </p:spPr>
      </p:pic>
      <p:cxnSp>
        <p:nvCxnSpPr>
          <p:cNvPr id="3145760" name="直接连接符 12"/>
          <p:cNvCxnSpPr>
            <a:cxnSpLocks/>
          </p:cNvCxnSpPr>
          <p:nvPr userDrawn="1"/>
        </p:nvCxnSpPr>
        <p:spPr>
          <a:xfrm>
            <a:off x="7322504" y="1488254"/>
            <a:ext cx="2197510" cy="0"/>
          </a:xfrm>
          <a:prstGeom prst="line"/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61" name="直接连接符 13"/>
          <p:cNvCxnSpPr>
            <a:cxnSpLocks/>
          </p:cNvCxnSpPr>
          <p:nvPr userDrawn="1"/>
        </p:nvCxnSpPr>
        <p:spPr>
          <a:xfrm>
            <a:off x="7322504" y="4146847"/>
            <a:ext cx="2197510" cy="0"/>
          </a:xfrm>
          <a:prstGeom prst="line"/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733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5033473" y="2496180"/>
            <a:ext cx="7081677" cy="598488"/>
          </a:xfrm>
          <a:prstGeom prst="rect"/>
        </p:spPr>
        <p:txBody>
          <a:bodyPr anchor="ctr"/>
          <a:lstStyle>
            <a:lvl1pPr algn="ctr" indent="0" marL="0">
              <a:lnSpc>
                <a:spcPct val="100000"/>
              </a:lnSpc>
              <a:buNone/>
              <a:defRPr b="1" sz="6000" spc="600">
                <a:solidFill>
                  <a:schemeClr val="bg1"/>
                </a:solidFill>
              </a:defRPr>
            </a:lvl1pPr>
          </a:lstStyle>
          <a:p>
            <a:pPr lvl="0"/>
            <a:endParaRPr altLang="en-US" dirty="0" lang="zh-CN"/>
          </a:p>
        </p:txBody>
      </p:sp>
      <p:pic>
        <p:nvPicPr>
          <p:cNvPr id="2097204" name="图片 2"/>
          <p:cNvPicPr>
            <a:picLocks noChangeAspect="1"/>
          </p:cNvPicPr>
          <p:nvPr userDrawn="1"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1790001" y="1860735"/>
            <a:ext cx="2858911" cy="2332270"/>
          </a:xfrm>
          <a:prstGeom prst="rect"/>
        </p:spPr>
      </p:pic>
      <p:pic>
        <p:nvPicPr>
          <p:cNvPr id="2097205" name="图片 6"/>
          <p:cNvPicPr>
            <a:picLocks noChangeAspect="1"/>
          </p:cNvPicPr>
          <p:nvPr userDrawn="1"/>
        </p:nvPicPr>
        <p:blipFill rotWithShape="1">
          <a:blip xmlns:r="http://schemas.openxmlformats.org/officeDocument/2006/relationships" r:embed="rId3">
            <a:alphaModFix amt="20000"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t="9831" b="36385"/>
          <a:stretch>
            <a:fillRect/>
          </a:stretch>
        </p:blipFill>
        <p:spPr>
          <a:xfrm>
            <a:off x="3352562" y="6146610"/>
            <a:ext cx="5486876" cy="406590"/>
          </a:xfrm>
          <a:prstGeom prst="rect"/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底-3">
    <p:bg>
      <p:bgPr>
        <a:solidFill>
          <a:schemeClr val="accent1"/>
        </a:solidFill>
        <a:effectLst/>
      </p:bgPr>
    </p:bg>
    <p:spTree>
      <p:nvGrpSpPr>
        <p:cNvPr id="7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2" name="流程图: 离页连接符 1"/>
          <p:cNvSpPr/>
          <p:nvPr userDrawn="1"/>
        </p:nvSpPr>
        <p:spPr>
          <a:xfrm>
            <a:off x="3419386" y="0"/>
            <a:ext cx="5353229" cy="5219695"/>
          </a:xfrm>
          <a:prstGeom prst="flowChartOffpageConnector"/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8703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2952571" y="2609847"/>
            <a:ext cx="6286859" cy="598488"/>
          </a:xfrm>
          <a:prstGeom prst="rect"/>
        </p:spPr>
        <p:txBody>
          <a:bodyPr anchor="ctr"/>
          <a:lstStyle>
            <a:lvl1pPr algn="ctr" indent="0" marL="0">
              <a:lnSpc>
                <a:spcPct val="100000"/>
              </a:lnSpc>
              <a:buNone/>
              <a:defRPr b="1" sz="5400" spc="600">
                <a:solidFill>
                  <a:schemeClr val="accent1"/>
                </a:solidFill>
              </a:defRPr>
            </a:lvl1pPr>
          </a:lstStyle>
          <a:p>
            <a:pPr lvl="0"/>
            <a:endParaRPr altLang="en-US" dirty="0" lang="zh-CN"/>
          </a:p>
        </p:txBody>
      </p:sp>
      <p:pic>
        <p:nvPicPr>
          <p:cNvPr id="2097183" name="图片 6"/>
          <p:cNvPicPr>
            <a:picLocks noChangeAspect="1"/>
          </p:cNvPicPr>
          <p:nvPr userDrawn="1"/>
        </p:nvPicPr>
        <p:blipFill rotWithShape="1">
          <a:blip xmlns:r="http://schemas.openxmlformats.org/officeDocument/2006/relationships" r:embed="rId1">
            <a:alphaModFix amt="20000"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t="9831" b="36385"/>
          <a:stretch>
            <a:fillRect/>
          </a:stretch>
        </p:blipFill>
        <p:spPr>
          <a:xfrm>
            <a:off x="3352562" y="6146610"/>
            <a:ext cx="5486876" cy="406590"/>
          </a:xfrm>
          <a:prstGeom prst="rect"/>
        </p:spPr>
      </p:pic>
      <p:pic>
        <p:nvPicPr>
          <p:cNvPr id="2097184" name="图片 4"/>
          <p:cNvPicPr>
            <a:picLocks noChangeAspect="1"/>
          </p:cNvPicPr>
          <p:nvPr userDrawn="1"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4586410" y="188997"/>
            <a:ext cx="3019180" cy="2116050"/>
          </a:xfrm>
          <a:prstGeom prst="rect"/>
        </p:spPr>
      </p:pic>
      <p:sp>
        <p:nvSpPr>
          <p:cNvPr id="1048704" name="任意多边形: 形状 17"/>
          <p:cNvSpPr/>
          <p:nvPr userDrawn="1"/>
        </p:nvSpPr>
        <p:spPr>
          <a:xfrm>
            <a:off x="3419386" y="4393629"/>
            <a:ext cx="5353229" cy="1461642"/>
          </a:xfrm>
          <a:custGeom>
            <a:avLst/>
            <a:gdLst>
              <a:gd name="connsiteX0" fmla="*/ 0 w 5353229"/>
              <a:gd name="connsiteY0" fmla="*/ 0 h 1461642"/>
              <a:gd name="connsiteX1" fmla="*/ 2676615 w 5353229"/>
              <a:gd name="connsiteY1" fmla="*/ 1043939 h 1461642"/>
              <a:gd name="connsiteX2" fmla="*/ 5353229 w 5353229"/>
              <a:gd name="connsiteY2" fmla="*/ 0 h 1461642"/>
              <a:gd name="connsiteX3" fmla="*/ 5353229 w 5353229"/>
              <a:gd name="connsiteY3" fmla="*/ 417703 h 1461642"/>
              <a:gd name="connsiteX4" fmla="*/ 2676615 w 5353229"/>
              <a:gd name="connsiteY4" fmla="*/ 1461642 h 1461642"/>
              <a:gd name="connsiteX5" fmla="*/ 0 w 5353229"/>
              <a:gd name="connsiteY5" fmla="*/ 417703 h 1461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53229" h="1461642">
                <a:moveTo>
                  <a:pt x="0" y="0"/>
                </a:moveTo>
                <a:lnTo>
                  <a:pt x="2676615" y="1043939"/>
                </a:lnTo>
                <a:lnTo>
                  <a:pt x="5353229" y="0"/>
                </a:lnTo>
                <a:lnTo>
                  <a:pt x="5353229" y="417703"/>
                </a:lnTo>
                <a:lnTo>
                  <a:pt x="2676615" y="1461642"/>
                </a:lnTo>
                <a:lnTo>
                  <a:pt x="0" y="417703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 wrap="square">
            <a:noAutofit/>
          </a:bodyPr>
          <a:p>
            <a:pPr algn="ctr"/>
            <a:endParaRPr altLang="en-US" lang="zh-CN"/>
          </a:p>
        </p:txBody>
      </p:sp>
      <p:pic>
        <p:nvPicPr>
          <p:cNvPr id="2097185" name="图片 8" descr="图片包含 建筑物  自动生成的说明"/>
          <p:cNvPicPr>
            <a:picLocks noChangeAspect="1"/>
          </p:cNvPicPr>
          <p:nvPr userDrawn="1"/>
        </p:nvPicPr>
        <p:blipFill>
          <a:blip xmlns:r="http://schemas.openxmlformats.org/officeDocument/2006/relationships" r:embed="rId3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50417" y="2900149"/>
            <a:ext cx="12292835" cy="3957851"/>
          </a:xfrm>
          <a:prstGeom prst="rect"/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9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2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6C53781C-E1F6-4315-A39D-61273F2E0596}" type="slidenum">
              <a:rPr altLang="en-US" lang="zh-CN" smtClean="0"/>
            </a:fld>
            <a:endParaRPr altLang="en-US" dirty="0" lang="zh-CN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（lowpoly）">
    <p:spTree>
      <p:nvGrpSpPr>
        <p:cNvPr id="7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92" name="图片 4" descr="图片包含 建筑物, 圆屋顶, 地板  描述已自动生成"/>
          <p:cNvPicPr>
            <a:picLocks noChangeAspect="1"/>
          </p:cNvPicPr>
          <p:nvPr userDrawn="1"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524" y="0"/>
            <a:ext cx="12188951" cy="6858000"/>
          </a:xfrm>
          <a:prstGeom prst="rect"/>
        </p:spPr>
      </p:pic>
      <p:sp>
        <p:nvSpPr>
          <p:cNvPr id="1048717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6C53781C-E1F6-4315-A39D-61273F2E0596}" type="slidenum">
              <a:rPr altLang="en-US" lang="zh-CN" smtClean="0"/>
            </a:fld>
            <a:endParaRPr altLang="en-US" dirty="0" lang="zh-CN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1_空白">
    <p:spTree>
      <p:nvGrpSpPr>
        <p:cNvPr id="9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3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548644C6-89F0-466C-949F-E70AD72679A8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1_仅标题">
    <p:spTree>
      <p:nvGrpSpPr>
        <p:cNvPr id="8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1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/>
        </p:spPr>
        <p:txBody>
          <a:bodyPr/>
          <a:p>
            <a:r>
              <a:rPr altLang="en-US" lang="zh-CN"/>
              <a:t>单击此处编辑母版标题样式</a:t>
            </a:r>
            <a:endParaRPr altLang="en-US" lang="zh-CN"/>
          </a:p>
        </p:txBody>
      </p:sp>
      <p:sp>
        <p:nvSpPr>
          <p:cNvPr id="1048732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548644C6-89F0-466C-949F-E70AD72679A8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med" p14:dur="700">
        <p:fade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1">
    <p:bg bwMode="auto">
      <p:bgPr>
        <a:solidFill>
          <a:schemeClr val="bg1">
            <a:lumMod val="85000"/>
          </a:schemeClr>
        </a:solidFill>
        <a:effectLst/>
      </p:bgPr>
    </p:bg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7" name="标题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>
            <a:lvl1pPr>
              <a:defRPr sz="2800">
                <a:solidFill>
                  <a:srgbClr val="A8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altLang="en-US" dirty="0" lang="zh-CN"/>
          </a:p>
        </p:txBody>
      </p:sp>
      <p:sp>
        <p:nvSpPr>
          <p:cNvPr id="1048578" name="文本占位符 2"/>
          <p:cNvSpPr>
            <a:spLocks noGrp="1"/>
          </p:cNvSpPr>
          <p:nvPr>
            <p:ph idx="1"/>
          </p:nvPr>
        </p:nvSpPr>
        <p:spPr>
          <a:xfrm>
            <a:off x="572811" y="1408724"/>
            <a:ext cx="10515600" cy="4351338"/>
          </a:xfrm>
          <a:prstGeom prst="rect"/>
        </p:spPr>
        <p:txBody>
          <a:bodyPr bIns="45720" lIns="91440" rIns="91440" rtlCol="0" tIns="45720" vert="horz">
            <a:normAutofit/>
          </a:bodyPr>
          <a:lstStyle>
            <a:lvl1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endParaRPr altLang="en-US" dirty="0"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med" p14:dur="700">
        <p:fad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2">
    <p:spTree>
      <p:nvGrpSpPr>
        <p:cNvPr id="8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4" name="图片占位符 3"/>
          <p:cNvSpPr>
            <a:spLocks noGrp="1"/>
          </p:cNvSpPr>
          <p:nvPr>
            <p:ph type="pic" sz="quarter" idx="12"/>
          </p:nvPr>
        </p:nvSpPr>
        <p:spPr>
          <a:xfrm>
            <a:off x="0" y="749300"/>
            <a:ext cx="12203394" cy="3191932"/>
          </a:xfrm>
          <a:prstGeom prst="rect"/>
        </p:spPr>
        <p:txBody>
          <a:bodyPr/>
          <a:p>
            <a:endParaRPr altLang="en-US" lang="zh-CN"/>
          </a:p>
        </p:txBody>
      </p:sp>
      <p:pic>
        <p:nvPicPr>
          <p:cNvPr id="2097206" name="图片 7" descr="图片包含 建筑物  自动生成的说明"/>
          <p:cNvPicPr>
            <a:picLocks noChangeAspect="1"/>
          </p:cNvPicPr>
          <p:nvPr userDrawn="1"/>
        </p:nvPicPr>
        <p:blipFill>
          <a:blip xmlns:r="http://schemas.openxmlformats.org/officeDocument/2006/relationships" r:embed="rId1">
            <a:alphaModFix amt="5000"/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50417" y="2900149"/>
            <a:ext cx="12292835" cy="3957851"/>
          </a:xfrm>
          <a:prstGeom prst="rect"/>
        </p:spPr>
      </p:pic>
      <p:pic>
        <p:nvPicPr>
          <p:cNvPr id="2097207" name="图片 9"/>
          <p:cNvPicPr>
            <a:picLocks noChangeAspect="1"/>
          </p:cNvPicPr>
          <p:nvPr userDrawn="1"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222913" y="51177"/>
            <a:ext cx="2169174" cy="713098"/>
          </a:xfrm>
          <a:prstGeom prst="rect"/>
        </p:spPr>
      </p:pic>
      <p:sp>
        <p:nvSpPr>
          <p:cNvPr id="1048735" name="标题 1"/>
          <p:cNvSpPr>
            <a:spLocks noGrp="1"/>
          </p:cNvSpPr>
          <p:nvPr>
            <p:ph type="title" hasCustomPrompt="1"/>
          </p:nvPr>
        </p:nvSpPr>
        <p:spPr>
          <a:xfrm>
            <a:off x="1069561" y="3383857"/>
            <a:ext cx="10052879" cy="1060855"/>
          </a:xfrm>
          <a:prstGeom prst="rect"/>
          <a:solidFill>
            <a:schemeClr val="bg1"/>
          </a:solidFill>
          <a:effectLst>
            <a:outerShdw algn="tl" blurRad="50800" dir="2700000" dist="38100" rotWithShape="0">
              <a:prstClr val="black">
                <a:alpha val="40000"/>
              </a:prstClr>
            </a:outerShdw>
          </a:effectLst>
        </p:spPr>
        <p:txBody>
          <a:bodyPr anchor="ctr">
            <a:noAutofit/>
          </a:bodyPr>
          <a:lstStyle>
            <a:lvl1pPr algn="ctr">
              <a:defRPr b="1" sz="5400">
                <a:solidFill>
                  <a:schemeClr val="accent1"/>
                </a:solidFill>
              </a:defRPr>
            </a:lvl1pPr>
          </a:lstStyle>
          <a:p>
            <a:r>
              <a:rPr altLang="en-US" dirty="0" lang="zh-CN"/>
              <a:t>单击此处编辑标题样式</a:t>
            </a:r>
            <a:endParaRPr altLang="en-US" dirty="0" lang="zh-CN"/>
          </a:p>
        </p:txBody>
      </p:sp>
      <p:sp>
        <p:nvSpPr>
          <p:cNvPr id="1048736" name="内容占位符 25"/>
          <p:cNvSpPr>
            <a:spLocks noGrp="1"/>
          </p:cNvSpPr>
          <p:nvPr>
            <p:ph sz="quarter" idx="10" hasCustomPrompt="1"/>
          </p:nvPr>
        </p:nvSpPr>
        <p:spPr>
          <a:xfrm>
            <a:off x="4644345" y="5798690"/>
            <a:ext cx="2903311" cy="454025"/>
          </a:xfrm>
          <a:prstGeom prst="rect"/>
        </p:spPr>
        <p:txBody>
          <a:bodyPr anchor="ctr"/>
          <a:lstStyle>
            <a:lvl1pPr algn="ctr" indent="0" marL="0">
              <a:lnSpc>
                <a:spcPct val="100000"/>
              </a:lnSpc>
              <a:buNone/>
              <a:defRPr sz="2400">
                <a:solidFill>
                  <a:schemeClr val="accent2"/>
                </a:solidFill>
              </a:defRPr>
            </a:lvl1pPr>
          </a:lstStyle>
          <a:p>
            <a:pPr lvl="0"/>
            <a:fld id="{C6124F18-99FF-4E25-B026-C95B196756F6}" type="datetime2">
              <a:rPr altLang="en-US" lang="zh-CN" smtClean="0"/>
            </a:fld>
            <a:endParaRPr altLang="en-US" dirty="0" lang="zh-CN"/>
          </a:p>
        </p:txBody>
      </p:sp>
      <p:sp>
        <p:nvSpPr>
          <p:cNvPr id="1048737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4034910" y="5052868"/>
            <a:ext cx="4122181" cy="598488"/>
          </a:xfrm>
          <a:prstGeom prst="rect"/>
        </p:spPr>
        <p:txBody>
          <a:bodyPr anchor="ctr"/>
          <a:lstStyle>
            <a:lvl1pPr algn="ctr" indent="0" marL="0">
              <a:lnSpc>
                <a:spcPct val="100000"/>
              </a:lnSpc>
              <a:buNone/>
              <a:defRPr b="1" sz="3200">
                <a:solidFill>
                  <a:schemeClr val="accent2"/>
                </a:solidFill>
              </a:defRPr>
            </a:lvl1pPr>
          </a:lstStyle>
          <a:p>
            <a:pPr lvl="0"/>
            <a:endParaRPr altLang="en-US" dirty="0" lang="zh-CN"/>
          </a:p>
        </p:txBody>
      </p:sp>
      <p:pic>
        <p:nvPicPr>
          <p:cNvPr id="2097208" name="图片 34"/>
          <p:cNvPicPr>
            <a:picLocks noChangeAspect="1"/>
          </p:cNvPicPr>
          <p:nvPr userDrawn="1"/>
        </p:nvPicPr>
        <p:blipFill rotWithShape="1">
          <a:blip xmlns:r="http://schemas.openxmlformats.org/officeDocument/2006/relationships" r:embed="rId3" cstate="print"/>
          <a:srcRect l="74359" r="1346"/>
          <a:stretch>
            <a:fillRect/>
          </a:stretch>
        </p:blipFill>
        <p:spPr>
          <a:xfrm>
            <a:off x="8870172" y="274183"/>
            <a:ext cx="3002280" cy="411617"/>
          </a:xfrm>
          <a:prstGeom prst="rect"/>
        </p:spPr>
      </p:pic>
      <p:grpSp>
        <p:nvGrpSpPr>
          <p:cNvPr id="84" name="组合 1"/>
          <p:cNvGrpSpPr/>
          <p:nvPr userDrawn="1"/>
        </p:nvGrpSpPr>
        <p:grpSpPr>
          <a:xfrm>
            <a:off x="3352562" y="6252715"/>
            <a:ext cx="5486876" cy="406590"/>
            <a:chOff x="3352562" y="6073254"/>
            <a:chExt cx="5486876" cy="406590"/>
          </a:xfrm>
        </p:grpSpPr>
        <p:pic>
          <p:nvPicPr>
            <p:cNvPr id="2097209" name="图片 17"/>
            <p:cNvPicPr>
              <a:picLocks noChangeAspect="1"/>
            </p:cNvPicPr>
            <p:nvPr userDrawn="1"/>
          </p:nvPicPr>
          <p:blipFill rotWithShape="1">
            <a:blip xmlns:r="http://schemas.openxmlformats.org/officeDocument/2006/relationships" r:embed="rId4">
              <a:alphaModFix amt="35000"/>
            </a:blip>
            <a:srcRect t="9831" b="36385"/>
            <a:stretch>
              <a:fillRect/>
            </a:stretch>
          </p:blipFill>
          <p:spPr>
            <a:xfrm>
              <a:off x="3352562" y="6073254"/>
              <a:ext cx="5486876" cy="406590"/>
            </a:xfrm>
            <a:prstGeom prst="rect"/>
          </p:spPr>
        </p:pic>
        <p:sp>
          <p:nvSpPr>
            <p:cNvPr id="1048738" name="椭圆 36"/>
            <p:cNvSpPr/>
            <p:nvPr userDrawn="1"/>
          </p:nvSpPr>
          <p:spPr>
            <a:xfrm>
              <a:off x="6051000" y="6259222"/>
              <a:ext cx="90000" cy="90000"/>
            </a:xfrm>
            <a:prstGeom prst="ellipse"/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3">
    <p:spTree>
      <p:nvGrpSpPr>
        <p:cNvPr id="7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93" name="图片 11" descr="图片包含 建筑物, 圆屋顶, 地板  描述已自动生成"/>
          <p:cNvPicPr>
            <a:picLocks noChangeAspect="1"/>
          </p:cNvPicPr>
          <p:nvPr userDrawn="1"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524" y="0"/>
            <a:ext cx="12188951" cy="6858000"/>
          </a:xfrm>
          <a:prstGeom prst="rect"/>
        </p:spPr>
      </p:pic>
      <p:sp>
        <p:nvSpPr>
          <p:cNvPr id="1048718" name="平行四边形 4"/>
          <p:cNvSpPr/>
          <p:nvPr userDrawn="1"/>
        </p:nvSpPr>
        <p:spPr>
          <a:xfrm>
            <a:off x="4144710" y="1537750"/>
            <a:ext cx="8047290" cy="3189811"/>
          </a:xfrm>
          <a:prstGeom prst="parallelogram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pic>
        <p:nvPicPr>
          <p:cNvPr id="2097194" name="图片 7" descr="图片包含 建筑物  自动生成的说明"/>
          <p:cNvPicPr>
            <a:picLocks noChangeAspect="1"/>
          </p:cNvPicPr>
          <p:nvPr userDrawn="1"/>
        </p:nvPicPr>
        <p:blipFill>
          <a:blip xmlns:r="http://schemas.openxmlformats.org/officeDocument/2006/relationships" r:embed="rId2" cstate="print">
            <a:alphaModFix amt="10000"/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439986" y="2142500"/>
            <a:ext cx="8047290" cy="2590938"/>
          </a:xfrm>
          <a:prstGeom prst="rect"/>
        </p:spPr>
      </p:pic>
      <p:sp>
        <p:nvSpPr>
          <p:cNvPr id="1048719" name="标题 1"/>
          <p:cNvSpPr>
            <a:spLocks noGrp="1"/>
          </p:cNvSpPr>
          <p:nvPr>
            <p:ph type="title" hasCustomPrompt="1"/>
          </p:nvPr>
        </p:nvSpPr>
        <p:spPr>
          <a:xfrm>
            <a:off x="5281297" y="2602227"/>
            <a:ext cx="6426437" cy="1060855"/>
          </a:xfrm>
          <a:prstGeom prst="rect"/>
          <a:noFill/>
          <a:effectLst/>
        </p:spPr>
        <p:txBody>
          <a:bodyPr anchor="ctr">
            <a:noAutofit/>
          </a:bodyPr>
          <a:lstStyle>
            <a:lvl1pPr algn="ctr">
              <a:defRPr b="1" sz="4000">
                <a:solidFill>
                  <a:schemeClr val="accent1"/>
                </a:solidFill>
              </a:defRPr>
            </a:lvl1pPr>
          </a:lstStyle>
          <a:p>
            <a:r>
              <a:rPr altLang="en-US" dirty="0" lang="zh-CN"/>
              <a:t>单击此处编辑标题样式</a:t>
            </a:r>
            <a:endParaRPr altLang="en-US" dirty="0" lang="zh-CN"/>
          </a:p>
        </p:txBody>
      </p:sp>
      <p:sp>
        <p:nvSpPr>
          <p:cNvPr id="1048720" name="内容占位符 25"/>
          <p:cNvSpPr>
            <a:spLocks noGrp="1"/>
          </p:cNvSpPr>
          <p:nvPr>
            <p:ph sz="quarter" idx="10" hasCustomPrompt="1"/>
          </p:nvPr>
        </p:nvSpPr>
        <p:spPr>
          <a:xfrm>
            <a:off x="7341280" y="4870088"/>
            <a:ext cx="2244701" cy="454025"/>
          </a:xfrm>
          <a:prstGeom prst="rect"/>
        </p:spPr>
        <p:txBody>
          <a:bodyPr anchor="ctr"/>
          <a:lstStyle>
            <a:lvl1pPr algn="ctr" indent="0" marL="0">
              <a:lnSpc>
                <a:spcPct val="100000"/>
              </a:lnSpc>
              <a:buNone/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fld id="{C6124F18-99FF-4E25-B026-C95B196756F6}" type="datetime2">
              <a:rPr altLang="en-US" lang="zh-CN" smtClean="0"/>
            </a:fld>
            <a:endParaRPr altLang="en-US" dirty="0" lang="zh-CN"/>
          </a:p>
        </p:txBody>
      </p:sp>
      <p:sp>
        <p:nvSpPr>
          <p:cNvPr id="1048721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6819584" y="3810704"/>
            <a:ext cx="3349862" cy="598488"/>
          </a:xfrm>
          <a:prstGeom prst="rect"/>
        </p:spPr>
        <p:txBody>
          <a:bodyPr anchor="ctr"/>
          <a:lstStyle>
            <a:lvl1pPr algn="ctr" indent="0" marL="0">
              <a:lnSpc>
                <a:spcPct val="100000"/>
              </a:lnSpc>
              <a:buNone/>
              <a:defRPr b="1" sz="2400">
                <a:solidFill>
                  <a:schemeClr val="accent2"/>
                </a:solidFill>
              </a:defRPr>
            </a:lvl1pPr>
          </a:lstStyle>
          <a:p>
            <a:pPr lvl="0"/>
            <a:endParaRPr altLang="en-US" dirty="0" lang="zh-CN"/>
          </a:p>
        </p:txBody>
      </p:sp>
      <p:sp>
        <p:nvSpPr>
          <p:cNvPr id="1048722" name="图片占位符 14"/>
          <p:cNvSpPr>
            <a:spLocks noGrp="1"/>
          </p:cNvSpPr>
          <p:nvPr>
            <p:ph type="pic" sz="quarter" idx="12"/>
          </p:nvPr>
        </p:nvSpPr>
        <p:spPr>
          <a:xfrm>
            <a:off x="0" y="1119382"/>
            <a:ext cx="6323888" cy="4026547"/>
          </a:xfrm>
          <a:custGeom>
            <a:avLst/>
            <a:gdLst>
              <a:gd name="connsiteX0" fmla="*/ 0 w 4827208"/>
              <a:gd name="connsiteY0" fmla="*/ 0 h 3236615"/>
              <a:gd name="connsiteX1" fmla="*/ 4827208 w 4827208"/>
              <a:gd name="connsiteY1" fmla="*/ 0 h 3236615"/>
              <a:gd name="connsiteX2" fmla="*/ 3218537 w 4827208"/>
              <a:gd name="connsiteY2" fmla="*/ 3236615 h 3236615"/>
              <a:gd name="connsiteX3" fmla="*/ 0 w 4827208"/>
              <a:gd name="connsiteY3" fmla="*/ 3236615 h 3236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7208" h="3236615">
                <a:moveTo>
                  <a:pt x="0" y="0"/>
                </a:moveTo>
                <a:lnTo>
                  <a:pt x="4827208" y="0"/>
                </a:lnTo>
                <a:lnTo>
                  <a:pt x="3218537" y="3236615"/>
                </a:lnTo>
                <a:lnTo>
                  <a:pt x="0" y="3236615"/>
                </a:lnTo>
                <a:close/>
              </a:path>
            </a:pathLst>
          </a:custGeom>
          <a:effectLst>
            <a:outerShdw algn="tl" blurRad="50800" dir="2700000" dist="38100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p>
            <a:endParaRPr altLang="en-US" lang="zh-CN"/>
          </a:p>
        </p:txBody>
      </p:sp>
      <p:pic>
        <p:nvPicPr>
          <p:cNvPr id="2097195" name="图片 5"/>
          <p:cNvPicPr>
            <a:picLocks noChangeAspect="1"/>
          </p:cNvPicPr>
          <p:nvPr userDrawn="1"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6524558" y="4410381"/>
            <a:ext cx="3935296" cy="209291"/>
          </a:xfrm>
          <a:prstGeom prst="rect"/>
        </p:spPr>
      </p:pic>
      <p:pic>
        <p:nvPicPr>
          <p:cNvPr id="2097196" name="图片 23"/>
          <p:cNvPicPr>
            <a:picLocks noChangeAspect="1"/>
          </p:cNvPicPr>
          <p:nvPr userDrawn="1"/>
        </p:nvPicPr>
        <p:blipFill>
          <a:blip xmlns:r="http://schemas.openxmlformats.org/officeDocument/2006/relationships" r:embed="rId4" cstate="print"/>
          <a:stretch>
            <a:fillRect/>
          </a:stretch>
        </p:blipFill>
        <p:spPr>
          <a:xfrm>
            <a:off x="222913" y="51177"/>
            <a:ext cx="2169174" cy="713098"/>
          </a:xfrm>
          <a:prstGeom prst="rect"/>
        </p:spPr>
      </p:pic>
      <p:pic>
        <p:nvPicPr>
          <p:cNvPr id="2097197" name="图片 26"/>
          <p:cNvPicPr>
            <a:picLocks noChangeAspect="1"/>
          </p:cNvPicPr>
          <p:nvPr userDrawn="1"/>
        </p:nvPicPr>
        <p:blipFill rotWithShape="1">
          <a:blip xmlns:r="http://schemas.openxmlformats.org/officeDocument/2006/relationships" r:embed="rId5" cstate="print"/>
          <a:srcRect r="1346"/>
          <a:stretch>
            <a:fillRect/>
          </a:stretch>
        </p:blipFill>
        <p:spPr>
          <a:xfrm>
            <a:off x="516" y="6041797"/>
            <a:ext cx="12166903" cy="411617"/>
          </a:xfrm>
          <a:prstGeom prst="rect"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-1">
    <p:spTree>
      <p:nvGrpSpPr>
        <p:cNvPr id="8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13" name="图片 13" descr="图片包含 建筑物, 圆屋顶, 地板  描述已自动生成"/>
          <p:cNvPicPr>
            <a:picLocks noChangeAspect="1"/>
          </p:cNvPicPr>
          <p:nvPr userDrawn="1"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524" y="0"/>
            <a:ext cx="12188951" cy="6858000"/>
          </a:xfrm>
          <a:prstGeom prst="rect"/>
        </p:spPr>
      </p:pic>
      <p:grpSp>
        <p:nvGrpSpPr>
          <p:cNvPr id="87" name="组合 3"/>
          <p:cNvGrpSpPr/>
          <p:nvPr userDrawn="1"/>
        </p:nvGrpSpPr>
        <p:grpSpPr>
          <a:xfrm>
            <a:off x="304800" y="2455636"/>
            <a:ext cx="4122059" cy="1462680"/>
            <a:chOff x="304800" y="2709636"/>
            <a:chExt cx="4122059" cy="1462680"/>
          </a:xfrm>
        </p:grpSpPr>
        <p:grpSp>
          <p:nvGrpSpPr>
            <p:cNvPr id="88" name="组合 4"/>
            <p:cNvGrpSpPr/>
            <p:nvPr/>
          </p:nvGrpSpPr>
          <p:grpSpPr>
            <a:xfrm>
              <a:off x="304800" y="2709636"/>
              <a:ext cx="4122059" cy="1462680"/>
              <a:chOff x="667656" y="1497651"/>
              <a:chExt cx="4122059" cy="1462680"/>
            </a:xfrm>
          </p:grpSpPr>
          <p:grpSp>
            <p:nvGrpSpPr>
              <p:cNvPr id="89" name="组合 6"/>
              <p:cNvGrpSpPr/>
              <p:nvPr/>
            </p:nvGrpSpPr>
            <p:grpSpPr>
              <a:xfrm>
                <a:off x="667656" y="1497651"/>
                <a:ext cx="4122059" cy="1438728"/>
                <a:chOff x="537028" y="1493158"/>
                <a:chExt cx="4122059" cy="1438728"/>
              </a:xfrm>
            </p:grpSpPr>
            <p:sp>
              <p:nvSpPr>
                <p:cNvPr id="1048747" name="矩形 9"/>
                <p:cNvSpPr/>
                <p:nvPr/>
              </p:nvSpPr>
              <p:spPr>
                <a:xfrm>
                  <a:off x="537029" y="1493158"/>
                  <a:ext cx="4122058" cy="1438728"/>
                </a:xfrm>
                <a:prstGeom prst="rect"/>
                <a:solidFill>
                  <a:schemeClr val="bg1"/>
                </a:solidFill>
                <a:ln>
                  <a:noFill/>
                </a:ln>
                <a:effectLst>
                  <a:outerShdw algn="tl" blurRad="50800" dir="2700000" dist="38100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rtlCol="0"/>
                <a:p>
                  <a:pPr algn="ctr"/>
                  <a:endParaRPr altLang="en-US" lang="zh-CN"/>
                </a:p>
              </p:txBody>
            </p:sp>
            <p:pic>
              <p:nvPicPr>
                <p:cNvPr id="2097214" name="图片 10" descr="图片包含 建筑物  自动生成的说明"/>
                <p:cNvPicPr>
                  <a:picLocks noChangeAspect="1"/>
                </p:cNvPicPr>
                <p:nvPr/>
              </p:nvPicPr>
              <p:blipFill>
                <a:blip xmlns:r="http://schemas.openxmlformats.org/officeDocument/2006/relationships" r:embed="rId2" cstate="print">
                  <a:alphaModFix amt="25000"/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</a:blip>
                <a:stretch>
                  <a:fillRect/>
                </a:stretch>
              </p:blipFill>
              <p:spPr>
                <a:xfrm>
                  <a:off x="537028" y="1604731"/>
                  <a:ext cx="4122058" cy="1327155"/>
                </a:xfrm>
                <a:prstGeom prst="rect"/>
                <a:effectLst/>
              </p:spPr>
            </p:pic>
          </p:grpSp>
          <p:sp>
            <p:nvSpPr>
              <p:cNvPr id="1048748" name="文本框 7"/>
              <p:cNvSpPr txBox="1"/>
              <p:nvPr/>
            </p:nvSpPr>
            <p:spPr>
              <a:xfrm>
                <a:off x="2387598" y="1755350"/>
                <a:ext cx="2235199" cy="923330"/>
              </a:xfrm>
              <a:prstGeom prst="rect"/>
              <a:noFill/>
            </p:spPr>
            <p:txBody>
              <a:bodyPr rtlCol="0" wrap="square">
                <a:spAutoFit/>
              </a:bodyPr>
              <a:p>
                <a:pPr algn="ctr"/>
                <a:r>
                  <a:rPr altLang="en-US" b="1" dirty="0" sz="5400" lang="zh-CN">
                    <a:solidFill>
                      <a:schemeClr val="accent1"/>
                    </a:solidFill>
                  </a:rPr>
                  <a:t>目  录</a:t>
                </a:r>
                <a:endParaRPr altLang="en-US" b="1" dirty="0" sz="5400" lang="zh-CN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048749" name="矩形 8"/>
              <p:cNvSpPr/>
              <p:nvPr/>
            </p:nvSpPr>
            <p:spPr>
              <a:xfrm rot="16200000">
                <a:off x="2683685" y="854302"/>
                <a:ext cx="90000" cy="4122058"/>
              </a:xfrm>
              <a:prstGeom prst="rect"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endParaRPr altLang="en-US" lang="zh-CN"/>
              </a:p>
            </p:txBody>
          </p:sp>
        </p:grpSp>
        <p:pic>
          <p:nvPicPr>
            <p:cNvPr id="2097215" name="图片 5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3" cstate="print"/>
            <a:stretch>
              <a:fillRect/>
            </a:stretch>
          </p:blipFill>
          <p:spPr>
            <a:xfrm>
              <a:off x="433887" y="2871509"/>
              <a:ext cx="1590855" cy="1114981"/>
            </a:xfrm>
            <a:prstGeom prst="rect"/>
          </p:spPr>
        </p:pic>
      </p:grpSp>
      <p:sp>
        <p:nvSpPr>
          <p:cNvPr id="1048750" name="图片占位符 12"/>
          <p:cNvSpPr>
            <a:spLocks noGrp="1"/>
          </p:cNvSpPr>
          <p:nvPr>
            <p:ph type="pic" sz="quarter" idx="10"/>
          </p:nvPr>
        </p:nvSpPr>
        <p:spPr>
          <a:xfrm>
            <a:off x="5772150" y="0"/>
            <a:ext cx="6419850" cy="6858000"/>
          </a:xfrm>
          <a:prstGeom prst="rect"/>
        </p:spPr>
        <p:txBody>
          <a:bodyPr/>
          <a:p>
            <a:endParaRPr altLang="en-US" lang="zh-CN"/>
          </a:p>
        </p:txBody>
      </p:sp>
      <p:sp>
        <p:nvSpPr>
          <p:cNvPr id="1048751" name="矩形 21"/>
          <p:cNvSpPr/>
          <p:nvPr userDrawn="1"/>
        </p:nvSpPr>
        <p:spPr>
          <a:xfrm flipV="1">
            <a:off x="5672624" y="0"/>
            <a:ext cx="90000" cy="6858000"/>
          </a:xfrm>
          <a:prstGeom prst="rect"/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-2">
    <p:spTree>
      <p:nvGrpSpPr>
        <p:cNvPr id="7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98" name="图片 14" descr="图片包含 建筑物, 圆屋顶, 地板  描述已自动生成"/>
          <p:cNvPicPr>
            <a:picLocks noChangeAspect="1"/>
          </p:cNvPicPr>
          <p:nvPr userDrawn="1"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524" y="0"/>
            <a:ext cx="12188951" cy="6858000"/>
          </a:xfrm>
          <a:prstGeom prst="rect"/>
        </p:spPr>
      </p:pic>
      <p:grpSp>
        <p:nvGrpSpPr>
          <p:cNvPr id="78" name="组合 4"/>
          <p:cNvGrpSpPr/>
          <p:nvPr/>
        </p:nvGrpSpPr>
        <p:grpSpPr>
          <a:xfrm>
            <a:off x="4034970" y="685800"/>
            <a:ext cx="4122060" cy="1462680"/>
            <a:chOff x="667655" y="1497651"/>
            <a:chExt cx="4122060" cy="1462680"/>
          </a:xfrm>
        </p:grpSpPr>
        <p:grpSp>
          <p:nvGrpSpPr>
            <p:cNvPr id="79" name="组合 6"/>
            <p:cNvGrpSpPr/>
            <p:nvPr/>
          </p:nvGrpSpPr>
          <p:grpSpPr>
            <a:xfrm>
              <a:off x="667656" y="1497651"/>
              <a:ext cx="4122059" cy="1438728"/>
              <a:chOff x="537028" y="1493158"/>
              <a:chExt cx="4122059" cy="1438728"/>
            </a:xfrm>
          </p:grpSpPr>
          <p:sp>
            <p:nvSpPr>
              <p:cNvPr id="1048723" name="矩形 9"/>
              <p:cNvSpPr/>
              <p:nvPr/>
            </p:nvSpPr>
            <p:spPr>
              <a:xfrm>
                <a:off x="537029" y="1493158"/>
                <a:ext cx="4122058" cy="1438728"/>
              </a:xfrm>
              <a:prstGeom prst="rect"/>
              <a:solidFill>
                <a:schemeClr val="bg1"/>
              </a:solidFill>
              <a:ln>
                <a:noFill/>
              </a:ln>
              <a:effectLst>
                <a:outerShdw algn="tl" blurRad="50800" dir="2700000" dist="38100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rtlCol="0"/>
              <a:p>
                <a:pPr algn="ctr"/>
                <a:endParaRPr altLang="en-US" lang="zh-CN"/>
              </a:p>
            </p:txBody>
          </p:sp>
          <p:pic>
            <p:nvPicPr>
              <p:cNvPr id="2097199" name="图片 10" descr="图片包含 建筑物  自动生成的说明"/>
              <p:cNvPicPr>
                <a:picLocks noChangeAspect="1"/>
              </p:cNvPicPr>
              <p:nvPr/>
            </p:nvPicPr>
            <p:blipFill>
              <a:blip xmlns:r="http://schemas.openxmlformats.org/officeDocument/2006/relationships" r:embed="rId2" cstate="print">
                <a:alphaModFix amt="25000"/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537028" y="1604731"/>
                <a:ext cx="4122058" cy="1327155"/>
              </a:xfrm>
              <a:prstGeom prst="rect"/>
              <a:effectLst/>
            </p:spPr>
          </p:pic>
        </p:grpSp>
        <p:sp>
          <p:nvSpPr>
            <p:cNvPr id="1048724" name="文本框 7"/>
            <p:cNvSpPr txBox="1"/>
            <p:nvPr/>
          </p:nvSpPr>
          <p:spPr>
            <a:xfrm>
              <a:off x="667655" y="1755350"/>
              <a:ext cx="4122059" cy="1015663"/>
            </a:xfrm>
            <a:prstGeom prst="rect"/>
            <a:noFill/>
          </p:spPr>
          <p:txBody>
            <a:bodyPr rtlCol="0" wrap="square">
              <a:spAutoFit/>
            </a:bodyPr>
            <a:p>
              <a:pPr algn="ctr"/>
              <a:r>
                <a:rPr altLang="en-US" b="1" dirty="0" sz="6000" lang="zh-CN">
                  <a:solidFill>
                    <a:schemeClr val="accent1"/>
                  </a:solidFill>
                </a:rPr>
                <a:t>目         录</a:t>
              </a:r>
              <a:endParaRPr altLang="en-US" b="1" dirty="0" sz="6000" lang="zh-CN">
                <a:solidFill>
                  <a:schemeClr val="accent1"/>
                </a:solidFill>
              </a:endParaRPr>
            </a:p>
          </p:txBody>
        </p:sp>
        <p:sp>
          <p:nvSpPr>
            <p:cNvPr id="1048725" name="矩形 8"/>
            <p:cNvSpPr/>
            <p:nvPr/>
          </p:nvSpPr>
          <p:spPr>
            <a:xfrm rot="16200000">
              <a:off x="2683685" y="854302"/>
              <a:ext cx="90000" cy="4122058"/>
            </a:xfrm>
            <a:prstGeom prst="rect"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lang="zh-CN"/>
            </a:p>
          </p:txBody>
        </p:sp>
      </p:grpSp>
      <p:pic>
        <p:nvPicPr>
          <p:cNvPr id="2097200" name="图片 5"/>
          <p:cNvPicPr>
            <a:picLocks noChangeAspect="1"/>
          </p:cNvPicPr>
          <p:nvPr/>
        </p:nvPicPr>
        <p:blipFill>
          <a:blip xmlns:r="http://schemas.openxmlformats.org/officeDocument/2006/relationships" r:embed="rId3" cstate="print"/>
          <a:stretch>
            <a:fillRect/>
          </a:stretch>
        </p:blipFill>
        <p:spPr>
          <a:xfrm>
            <a:off x="5291047" y="797373"/>
            <a:ext cx="1590855" cy="1114981"/>
          </a:xfrm>
          <a:prstGeom prst="rect"/>
        </p:spPr>
      </p:pic>
      <p:sp>
        <p:nvSpPr>
          <p:cNvPr id="1048726" name="图片占位符 12"/>
          <p:cNvSpPr>
            <a:spLocks noGrp="1"/>
          </p:cNvSpPr>
          <p:nvPr userDrawn="1">
            <p:ph type="pic" sz="quarter" idx="10"/>
          </p:nvPr>
        </p:nvSpPr>
        <p:spPr>
          <a:xfrm>
            <a:off x="-19050" y="3428999"/>
            <a:ext cx="12211050" cy="3428999"/>
          </a:xfrm>
          <a:prstGeom prst="rect"/>
        </p:spPr>
        <p:txBody>
          <a:bodyPr/>
          <a:p>
            <a:endParaRPr altLang="en-US" lang="zh-CN"/>
          </a:p>
        </p:txBody>
      </p:sp>
      <p:sp>
        <p:nvSpPr>
          <p:cNvPr id="1048727" name="矩形 13"/>
          <p:cNvSpPr/>
          <p:nvPr userDrawn="1"/>
        </p:nvSpPr>
        <p:spPr>
          <a:xfrm rot="16200000" flipV="1">
            <a:off x="6051001" y="-2738344"/>
            <a:ext cx="90000" cy="12198901"/>
          </a:xfrm>
          <a:prstGeom prst="rect"/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节过渡页">
    <p:spTree>
      <p:nvGrpSpPr>
        <p:cNvPr id="7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1" name="图片 7" descr="图片包含 建筑物, 圆屋顶, 地板  描述已自动生成"/>
          <p:cNvPicPr>
            <a:picLocks noChangeAspect="1"/>
          </p:cNvPicPr>
          <p:nvPr userDrawn="1"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524" y="0"/>
            <a:ext cx="12188951" cy="6858000"/>
          </a:xfrm>
          <a:prstGeom prst="rect"/>
        </p:spPr>
      </p:pic>
      <p:sp>
        <p:nvSpPr>
          <p:cNvPr id="1048698" name="矩形 41"/>
          <p:cNvSpPr/>
          <p:nvPr userDrawn="1"/>
        </p:nvSpPr>
        <p:spPr>
          <a:xfrm rot="16200000">
            <a:off x="6051000" y="-2616750"/>
            <a:ext cx="90000" cy="12192000"/>
          </a:xfrm>
          <a:prstGeom prst="rect"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8699" name="图片占位符 33"/>
          <p:cNvSpPr>
            <a:spLocks noGrp="1"/>
          </p:cNvSpPr>
          <p:nvPr>
            <p:ph type="pic" sz="quarter" idx="10"/>
          </p:nvPr>
        </p:nvSpPr>
        <p:spPr>
          <a:xfrm>
            <a:off x="0" y="-19050"/>
            <a:ext cx="12192000" cy="3442348"/>
          </a:xfrm>
          <a:prstGeom prst="rect"/>
        </p:spPr>
        <p:txBody>
          <a:bodyPr/>
          <a:p>
            <a:endParaRPr altLang="en-US" dirty="0" lang="zh-CN"/>
          </a:p>
        </p:txBody>
      </p:sp>
      <p:sp>
        <p:nvSpPr>
          <p:cNvPr id="1048700" name="标题 13"/>
          <p:cNvSpPr>
            <a:spLocks noGrp="1"/>
          </p:cNvSpPr>
          <p:nvPr>
            <p:ph type="title"/>
          </p:nvPr>
        </p:nvSpPr>
        <p:spPr>
          <a:xfrm>
            <a:off x="4654075" y="3047028"/>
            <a:ext cx="6489700" cy="775349"/>
          </a:xfrm>
          <a:prstGeom prst="rect"/>
          <a:solidFill>
            <a:schemeClr val="bg1"/>
          </a:solidFill>
          <a:effectLst>
            <a:outerShdw algn="tl" blurRad="50800" dir="2700000" dist="38100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algn="ctr">
              <a:defRPr b="1" sz="4000">
                <a:solidFill>
                  <a:schemeClr val="accent1"/>
                </a:solidFill>
              </a:defRPr>
            </a:lvl1pPr>
          </a:lstStyle>
          <a:p>
            <a:r>
              <a:rPr altLang="en-US" dirty="0" lang="zh-CN"/>
              <a:t>单击此处编辑母版标题样式</a:t>
            </a:r>
            <a:endParaRPr altLang="en-US" dirty="0" lang="zh-CN"/>
          </a:p>
        </p:txBody>
      </p:sp>
      <p:pic>
        <p:nvPicPr>
          <p:cNvPr id="2097182" name="图片 34"/>
          <p:cNvPicPr>
            <a:picLocks noChangeAspect="1"/>
          </p:cNvPicPr>
          <p:nvPr userDrawn="1"/>
        </p:nvPicPr>
        <p:blipFill rotWithShape="1">
          <a:blip xmlns:r="http://schemas.openxmlformats.org/officeDocument/2006/relationships" r:embed="rId2" cstate="print"/>
          <a:srcRect r="1346"/>
          <a:stretch>
            <a:fillRect/>
          </a:stretch>
        </p:blipFill>
        <p:spPr>
          <a:xfrm>
            <a:off x="516" y="6041797"/>
            <a:ext cx="12166903" cy="411617"/>
          </a:xfrm>
          <a:prstGeom prst="rect"/>
        </p:spPr>
      </p:pic>
      <p:sp>
        <p:nvSpPr>
          <p:cNvPr id="1048701" name="文本占位符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54075" y="4054685"/>
            <a:ext cx="6489700" cy="1534265"/>
          </a:xfrm>
          <a:prstGeom prst="rect"/>
        </p:spPr>
        <p:txBody>
          <a:bodyPr/>
          <a:lstStyle>
            <a:lvl1pPr algn="just" indent="0" marL="0">
              <a:lnSpc>
                <a:spcPct val="130000"/>
              </a:lnSpc>
              <a:buNone/>
              <a:defRPr sz="2200">
                <a:solidFill>
                  <a:schemeClr val="accent2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altLang="en-US" dirty="0" lang="zh-CN"/>
              <a:t>编辑母版文本样式</a:t>
            </a:r>
            <a:endParaRPr altLang="en-US" dirty="0"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节过渡页-2">
    <p:spTree>
      <p:nvGrpSpPr>
        <p:cNvPr id="8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01" name="图片 8" descr="图片包含 建筑物, 圆屋顶, 地板  描述已自动生成"/>
          <p:cNvPicPr>
            <a:picLocks noChangeAspect="1"/>
          </p:cNvPicPr>
          <p:nvPr userDrawn="1"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524" y="0"/>
            <a:ext cx="12188951" cy="6858000"/>
          </a:xfrm>
          <a:prstGeom prst="rect"/>
        </p:spPr>
      </p:pic>
      <p:sp>
        <p:nvSpPr>
          <p:cNvPr id="1048728" name="图片占位符 33"/>
          <p:cNvSpPr>
            <a:spLocks noGrp="1"/>
          </p:cNvSpPr>
          <p:nvPr>
            <p:ph type="pic" sz="quarter" idx="10"/>
          </p:nvPr>
        </p:nvSpPr>
        <p:spPr>
          <a:xfrm>
            <a:off x="0" y="-19050"/>
            <a:ext cx="5842000" cy="6877050"/>
          </a:xfrm>
          <a:prstGeom prst="rect"/>
        </p:spPr>
        <p:txBody>
          <a:bodyPr/>
          <a:p>
            <a:endParaRPr altLang="en-US" dirty="0" lang="zh-CN"/>
          </a:p>
        </p:txBody>
      </p:sp>
      <p:sp>
        <p:nvSpPr>
          <p:cNvPr id="1048729" name="标题 13"/>
          <p:cNvSpPr>
            <a:spLocks noGrp="1"/>
          </p:cNvSpPr>
          <p:nvPr>
            <p:ph type="title"/>
          </p:nvPr>
        </p:nvSpPr>
        <p:spPr>
          <a:xfrm>
            <a:off x="6238874" y="3047028"/>
            <a:ext cx="5648325" cy="775349"/>
          </a:xfrm>
          <a:prstGeom prst="rect"/>
          <a:solidFill>
            <a:schemeClr val="bg1"/>
          </a:solidFill>
          <a:effectLst>
            <a:outerShdw algn="tl" blurRad="50800" dir="2700000" dist="38100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algn="ctr">
              <a:defRPr b="1" sz="4000">
                <a:solidFill>
                  <a:schemeClr val="accent1"/>
                </a:solidFill>
              </a:defRPr>
            </a:lvl1pPr>
          </a:lstStyle>
          <a:p>
            <a:r>
              <a:rPr altLang="en-US" dirty="0" lang="zh-CN"/>
              <a:t>单击此处编辑母版标题样式</a:t>
            </a:r>
            <a:endParaRPr altLang="en-US" dirty="0" lang="zh-CN"/>
          </a:p>
        </p:txBody>
      </p:sp>
      <p:sp>
        <p:nvSpPr>
          <p:cNvPr id="1048730" name="文本占位符 38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74" y="4054685"/>
            <a:ext cx="5648325" cy="1534265"/>
          </a:xfrm>
          <a:prstGeom prst="rect"/>
        </p:spPr>
        <p:txBody>
          <a:bodyPr/>
          <a:lstStyle>
            <a:lvl1pPr algn="just" indent="0" marL="0">
              <a:lnSpc>
                <a:spcPct val="130000"/>
              </a:lnSpc>
              <a:buNone/>
              <a:defRPr sz="2200">
                <a:solidFill>
                  <a:schemeClr val="accent2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altLang="en-US" dirty="0" lang="zh-CN"/>
              <a:t>编辑母版文本样式</a:t>
            </a:r>
            <a:endParaRPr altLang="en-US" dirty="0" lang="zh-CN"/>
          </a:p>
        </p:txBody>
      </p:sp>
      <p:pic>
        <p:nvPicPr>
          <p:cNvPr id="2097202" name="图片 6"/>
          <p:cNvPicPr>
            <a:picLocks noChangeAspect="1"/>
          </p:cNvPicPr>
          <p:nvPr userDrawn="1"/>
        </p:nvPicPr>
        <p:blipFill rotWithShape="1">
          <a:blip xmlns:r="http://schemas.openxmlformats.org/officeDocument/2006/relationships" r:embed="rId2" cstate="print"/>
          <a:srcRect l="49487" r="1345"/>
          <a:stretch>
            <a:fillRect/>
          </a:stretch>
        </p:blipFill>
        <p:spPr>
          <a:xfrm>
            <a:off x="6238430" y="6041797"/>
            <a:ext cx="5920443" cy="411617"/>
          </a:xfrm>
          <a:prstGeom prst="rect"/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图片 13" descr="图片包含 建筑物, 圆屋顶, 地板  描述已自动生成"/>
          <p:cNvPicPr>
            <a:picLocks noChangeAspect="1"/>
          </p:cNvPicPr>
          <p:nvPr userDrawn="1"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524" y="0"/>
            <a:ext cx="12188951" cy="6858000"/>
          </a:xfrm>
          <a:prstGeom prst="rect"/>
        </p:spPr>
      </p:pic>
      <p:sp>
        <p:nvSpPr>
          <p:cNvPr id="1048581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6C53781C-E1F6-4315-A39D-61273F2E0596}" type="slidenum">
              <a:rPr altLang="en-US" lang="zh-CN" smtClean="0"/>
            </a:fld>
            <a:endParaRPr altLang="en-US" dirty="0" lang="zh-CN"/>
          </a:p>
        </p:txBody>
      </p:sp>
      <p:pic>
        <p:nvPicPr>
          <p:cNvPr id="2097154" name="图片 3"/>
          <p:cNvPicPr>
            <a:picLocks noChangeAspect="1"/>
          </p:cNvPicPr>
          <p:nvPr userDrawn="1"/>
        </p:nvPicPr>
        <p:blipFill rotWithShape="1">
          <a:blip xmlns:r="http://schemas.openxmlformats.org/officeDocument/2006/relationships" r:embed="rId2" cstate="print"/>
          <a:srcRect r="1346"/>
          <a:stretch>
            <a:fillRect/>
          </a:stretch>
        </p:blipFill>
        <p:spPr>
          <a:xfrm>
            <a:off x="516" y="6041797"/>
            <a:ext cx="12166903" cy="411617"/>
          </a:xfrm>
          <a:prstGeom prst="rect"/>
        </p:spPr>
      </p:pic>
      <p:sp>
        <p:nvSpPr>
          <p:cNvPr id="1048582" name="文本占位符 31"/>
          <p:cNvSpPr>
            <a:spLocks noGrp="1"/>
          </p:cNvSpPr>
          <p:nvPr>
            <p:ph type="body" sz="quarter" idx="12"/>
          </p:nvPr>
        </p:nvSpPr>
        <p:spPr>
          <a:xfrm>
            <a:off x="319056" y="6438900"/>
            <a:ext cx="4151344" cy="419100"/>
          </a:xfrm>
          <a:prstGeom prst="rect"/>
        </p:spPr>
        <p:txBody>
          <a:bodyPr anchor="ctr" bIns="0" lIns="0" rIns="0" tIns="0"/>
          <a:lstStyle>
            <a:lvl1pPr algn="l" indent="0" marL="0">
              <a:lnSpc>
                <a:spcPct val="100000"/>
              </a:lnSpc>
              <a:buNone/>
              <a:defRPr b="0"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altLang="en-US" dirty="0" lang="zh-CN"/>
          </a:p>
        </p:txBody>
      </p:sp>
      <p:sp>
        <p:nvSpPr>
          <p:cNvPr id="1048583" name="文本占位符 31"/>
          <p:cNvSpPr>
            <a:spLocks noGrp="1"/>
          </p:cNvSpPr>
          <p:nvPr>
            <p:ph type="body" sz="quarter" idx="13"/>
          </p:nvPr>
        </p:nvSpPr>
        <p:spPr>
          <a:xfrm>
            <a:off x="4788940" y="6438900"/>
            <a:ext cx="4151344" cy="419100"/>
          </a:xfrm>
          <a:prstGeom prst="rect"/>
        </p:spPr>
        <p:txBody>
          <a:bodyPr anchor="ctr" bIns="0" lIns="0" rIns="0" tIns="0"/>
          <a:lstStyle>
            <a:lvl1pPr algn="l" indent="0" marL="0">
              <a:lnSpc>
                <a:spcPct val="100000"/>
              </a:lnSpc>
              <a:buNone/>
              <a:defRPr b="0"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altLang="en-US" dirty="0" lang="zh-CN"/>
          </a:p>
        </p:txBody>
      </p:sp>
      <p:sp>
        <p:nvSpPr>
          <p:cNvPr id="1048584" name="平行四边形 18"/>
          <p:cNvSpPr/>
          <p:nvPr userDrawn="1"/>
        </p:nvSpPr>
        <p:spPr>
          <a:xfrm>
            <a:off x="0" y="1"/>
            <a:ext cx="12191483" cy="685800"/>
          </a:xfrm>
          <a:prstGeom prst="parallelogram">
            <a:avLst>
              <a:gd name="adj" fmla="val 4305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dirty="0" lang="zh-CN"/>
          </a:p>
        </p:txBody>
      </p:sp>
      <p:pic>
        <p:nvPicPr>
          <p:cNvPr id="2097155" name="图片 19" descr="图片包含 户外, 标牌, 黑色  自动生成的说明"/>
          <p:cNvPicPr>
            <a:picLocks noChangeAspect="1"/>
          </p:cNvPicPr>
          <p:nvPr userDrawn="1"/>
        </p:nvPicPr>
        <p:blipFill>
          <a:blip xmlns:r="http://schemas.openxmlformats.org/officeDocument/2006/relationships" r:embed="rId3" cstate="print"/>
          <a:stretch>
            <a:fillRect/>
          </a:stretch>
        </p:blipFill>
        <p:spPr>
          <a:xfrm>
            <a:off x="319056" y="73482"/>
            <a:ext cx="538838" cy="538838"/>
          </a:xfrm>
          <a:prstGeom prst="rect"/>
        </p:spPr>
      </p:pic>
      <p:sp>
        <p:nvSpPr>
          <p:cNvPr id="1048585" name="文本占位符 31"/>
          <p:cNvSpPr>
            <a:spLocks noGrp="1"/>
          </p:cNvSpPr>
          <p:nvPr>
            <p:ph type="body" sz="quarter" idx="14"/>
          </p:nvPr>
        </p:nvSpPr>
        <p:spPr>
          <a:xfrm>
            <a:off x="1075351" y="43657"/>
            <a:ext cx="7081677" cy="598488"/>
          </a:xfrm>
          <a:prstGeom prst="rect"/>
        </p:spPr>
        <p:txBody>
          <a:bodyPr anchor="ctr"/>
          <a:lstStyle>
            <a:lvl1pPr algn="l" indent="0" marL="0">
              <a:lnSpc>
                <a:spcPct val="100000"/>
              </a:lnSpc>
              <a:buNone/>
              <a:defRPr b="1" sz="3200">
                <a:solidFill>
                  <a:schemeClr val="bg1"/>
                </a:solidFill>
              </a:defRPr>
            </a:lvl1pPr>
          </a:lstStyle>
          <a:p>
            <a:pPr lvl="0"/>
            <a:endParaRPr altLang="en-US" dirty="0" lang="zh-CN"/>
          </a:p>
        </p:txBody>
      </p:sp>
      <p:sp>
        <p:nvSpPr>
          <p:cNvPr id="1048586" name="平行四边形 10"/>
          <p:cNvSpPr/>
          <p:nvPr userDrawn="1"/>
        </p:nvSpPr>
        <p:spPr>
          <a:xfrm>
            <a:off x="11428834" y="119857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dirty="0" lang="zh-CN"/>
          </a:p>
        </p:txBody>
      </p:sp>
      <p:sp>
        <p:nvSpPr>
          <p:cNvPr id="1048587" name="平行四边形 11"/>
          <p:cNvSpPr/>
          <p:nvPr userDrawn="1"/>
        </p:nvSpPr>
        <p:spPr>
          <a:xfrm>
            <a:off x="11016782" y="322602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dirty="0"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(标题导航)">
    <p:spTree>
      <p:nvGrpSpPr>
        <p:cNvPr id="7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9" name="图片 23" descr="图片包含 建筑物, 圆屋顶, 地板  描述已自动生成"/>
          <p:cNvPicPr>
            <a:picLocks noChangeAspect="1"/>
          </p:cNvPicPr>
          <p:nvPr userDrawn="1"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524" y="0"/>
            <a:ext cx="12188951" cy="6858000"/>
          </a:xfrm>
          <a:prstGeom prst="rect"/>
        </p:spPr>
      </p:pic>
      <p:sp>
        <p:nvSpPr>
          <p:cNvPr id="1048706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6C53781C-E1F6-4315-A39D-61273F2E0596}" type="slidenum">
              <a:rPr altLang="en-US" lang="zh-CN" smtClean="0"/>
            </a:fld>
            <a:endParaRPr altLang="en-US" dirty="0" lang="zh-CN"/>
          </a:p>
        </p:txBody>
      </p:sp>
      <p:sp>
        <p:nvSpPr>
          <p:cNvPr id="1048707" name="文本占位符 31"/>
          <p:cNvSpPr>
            <a:spLocks noGrp="1"/>
          </p:cNvSpPr>
          <p:nvPr>
            <p:ph type="body" sz="quarter" idx="12"/>
          </p:nvPr>
        </p:nvSpPr>
        <p:spPr>
          <a:xfrm>
            <a:off x="319056" y="6438900"/>
            <a:ext cx="4151344" cy="419100"/>
          </a:xfrm>
          <a:prstGeom prst="rect"/>
        </p:spPr>
        <p:txBody>
          <a:bodyPr anchor="ctr" bIns="0" lIns="0" rIns="0" tIns="0"/>
          <a:lstStyle>
            <a:lvl1pPr algn="l" indent="0" marL="0">
              <a:lnSpc>
                <a:spcPct val="100000"/>
              </a:lnSpc>
              <a:buNone/>
              <a:defRPr b="0"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altLang="en-US" dirty="0" lang="zh-CN"/>
          </a:p>
        </p:txBody>
      </p:sp>
      <p:sp>
        <p:nvSpPr>
          <p:cNvPr id="1048708" name="文本占位符 31"/>
          <p:cNvSpPr>
            <a:spLocks noGrp="1"/>
          </p:cNvSpPr>
          <p:nvPr>
            <p:ph type="body" sz="quarter" idx="13"/>
          </p:nvPr>
        </p:nvSpPr>
        <p:spPr>
          <a:xfrm>
            <a:off x="4788940" y="6438900"/>
            <a:ext cx="4151344" cy="419100"/>
          </a:xfrm>
          <a:prstGeom prst="rect"/>
        </p:spPr>
        <p:txBody>
          <a:bodyPr anchor="ctr" bIns="0" lIns="0" rIns="0" tIns="0"/>
          <a:lstStyle>
            <a:lvl1pPr algn="l" indent="0" marL="0">
              <a:lnSpc>
                <a:spcPct val="100000"/>
              </a:lnSpc>
              <a:buNone/>
              <a:defRPr b="0"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altLang="en-US" dirty="0" lang="zh-CN"/>
          </a:p>
        </p:txBody>
      </p:sp>
      <p:sp>
        <p:nvSpPr>
          <p:cNvPr id="1048709" name="平行四边形 18"/>
          <p:cNvSpPr/>
          <p:nvPr userDrawn="1"/>
        </p:nvSpPr>
        <p:spPr>
          <a:xfrm>
            <a:off x="0" y="1"/>
            <a:ext cx="12191483" cy="685800"/>
          </a:xfrm>
          <a:prstGeom prst="parallelogram">
            <a:avLst>
              <a:gd name="adj" fmla="val 4305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dirty="0" lang="zh-CN"/>
          </a:p>
        </p:txBody>
      </p:sp>
      <p:pic>
        <p:nvPicPr>
          <p:cNvPr id="2097190" name="图片 19" descr="图片包含 户外, 标牌, 黑色  自动生成的说明"/>
          <p:cNvPicPr>
            <a:picLocks noChangeAspect="1"/>
          </p:cNvPicPr>
          <p:nvPr userDrawn="1"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319056" y="73482"/>
            <a:ext cx="538838" cy="538838"/>
          </a:xfrm>
          <a:prstGeom prst="rect"/>
        </p:spPr>
      </p:pic>
      <p:sp>
        <p:nvSpPr>
          <p:cNvPr id="1048710" name="平行四边形 10"/>
          <p:cNvSpPr/>
          <p:nvPr userDrawn="1"/>
        </p:nvSpPr>
        <p:spPr>
          <a:xfrm>
            <a:off x="995330" y="105510"/>
            <a:ext cx="1957419" cy="512879"/>
          </a:xfrm>
          <a:prstGeom prst="parallelogram">
            <a:avLst>
              <a:gd name="adj" fmla="val 43056"/>
            </a:avLst>
          </a:prstGeom>
          <a:solidFill>
            <a:schemeClr val="bg1"/>
          </a:solidFill>
          <a:ln>
            <a:noFill/>
          </a:ln>
          <a:effectLst>
            <a:outerShdw algn="tl" blurRad="50800" dir="2700000" dist="381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b="1" dirty="0" sz="2400" lang="zh-CN">
                <a:solidFill>
                  <a:schemeClr val="accent1"/>
                </a:solidFill>
              </a:rPr>
              <a:t>标题一</a:t>
            </a:r>
            <a:endParaRPr altLang="en-US" b="1" dirty="0" sz="2400" lang="zh-CN">
              <a:solidFill>
                <a:schemeClr val="accent1"/>
              </a:solidFill>
            </a:endParaRPr>
          </a:p>
        </p:txBody>
      </p:sp>
      <p:sp>
        <p:nvSpPr>
          <p:cNvPr id="1048711" name="平行四边形 11"/>
          <p:cNvSpPr/>
          <p:nvPr userDrawn="1"/>
        </p:nvSpPr>
        <p:spPr>
          <a:xfrm>
            <a:off x="2831521" y="105510"/>
            <a:ext cx="1957419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b="1" dirty="0" sz="2400" lang="zh-CN">
                <a:solidFill>
                  <a:schemeClr val="accent1">
                    <a:lumMod val="60000"/>
                    <a:lumOff val="40000"/>
                  </a:schemeClr>
                </a:solidFill>
              </a:rPr>
              <a:t>标题二</a:t>
            </a:r>
            <a:endParaRPr altLang="en-US" b="1" dirty="0" sz="2400" lang="zh-CN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48712" name="平行四边形 14"/>
          <p:cNvSpPr/>
          <p:nvPr userDrawn="1"/>
        </p:nvSpPr>
        <p:spPr>
          <a:xfrm>
            <a:off x="4645215" y="105510"/>
            <a:ext cx="1957419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 lvl="0"/>
            <a:r>
              <a:rPr altLang="en-US" b="1" dirty="0" sz="2400" lang="zh-CN">
                <a:solidFill>
                  <a:schemeClr val="accent1">
                    <a:lumMod val="60000"/>
                    <a:lumOff val="40000"/>
                  </a:schemeClr>
                </a:solidFill>
              </a:rPr>
              <a:t>标题三</a:t>
            </a:r>
            <a:endParaRPr altLang="en-US" b="1" dirty="0" sz="2400" lang="zh-CN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48713" name="平行四边形 15"/>
          <p:cNvSpPr/>
          <p:nvPr userDrawn="1"/>
        </p:nvSpPr>
        <p:spPr>
          <a:xfrm>
            <a:off x="6481406" y="105510"/>
            <a:ext cx="1957419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 lvl="0"/>
            <a:r>
              <a:rPr altLang="en-US" b="1" dirty="0" sz="2400" lang="zh-CN">
                <a:solidFill>
                  <a:schemeClr val="accent1">
                    <a:lumMod val="60000"/>
                    <a:lumOff val="40000"/>
                  </a:schemeClr>
                </a:solidFill>
              </a:rPr>
              <a:t>标题四</a:t>
            </a:r>
            <a:endParaRPr altLang="en-US" b="1" dirty="0" sz="2400" lang="zh-CN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48714" name="平行四边形 16"/>
          <p:cNvSpPr/>
          <p:nvPr userDrawn="1"/>
        </p:nvSpPr>
        <p:spPr>
          <a:xfrm>
            <a:off x="8295100" y="105510"/>
            <a:ext cx="1957419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 lvl="0"/>
            <a:r>
              <a:rPr altLang="en-US" b="1" dirty="0" sz="2400" lang="zh-CN">
                <a:solidFill>
                  <a:schemeClr val="accent1">
                    <a:lumMod val="60000"/>
                    <a:lumOff val="40000"/>
                  </a:schemeClr>
                </a:solidFill>
              </a:rPr>
              <a:t>标题五</a:t>
            </a:r>
            <a:endParaRPr altLang="en-US" b="1" dirty="0" sz="2400" lang="zh-CN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97191" name="图片 17"/>
          <p:cNvPicPr>
            <a:picLocks noChangeAspect="1"/>
          </p:cNvPicPr>
          <p:nvPr userDrawn="1"/>
        </p:nvPicPr>
        <p:blipFill rotWithShape="1">
          <a:blip xmlns:r="http://schemas.openxmlformats.org/officeDocument/2006/relationships" r:embed="rId3" cstate="print"/>
          <a:srcRect r="1346"/>
          <a:stretch>
            <a:fillRect/>
          </a:stretch>
        </p:blipFill>
        <p:spPr>
          <a:xfrm>
            <a:off x="516" y="6041797"/>
            <a:ext cx="12166903" cy="411617"/>
          </a:xfrm>
          <a:prstGeom prst="rect"/>
        </p:spPr>
      </p:pic>
      <p:sp>
        <p:nvSpPr>
          <p:cNvPr id="1048715" name="平行四边形 20"/>
          <p:cNvSpPr/>
          <p:nvPr userDrawn="1"/>
        </p:nvSpPr>
        <p:spPr>
          <a:xfrm>
            <a:off x="11428834" y="119857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dirty="0" lang="zh-CN"/>
          </a:p>
        </p:txBody>
      </p:sp>
      <p:sp>
        <p:nvSpPr>
          <p:cNvPr id="1048716" name="平行四边形 21"/>
          <p:cNvSpPr/>
          <p:nvPr userDrawn="1"/>
        </p:nvSpPr>
        <p:spPr>
          <a:xfrm>
            <a:off x="11016782" y="322602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dirty="0"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2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0849970" y="6515101"/>
            <a:ext cx="1037230" cy="342900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8644C6-89F0-466C-949F-E70AD72679A8}" type="slidenum">
              <a:rPr altLang="en-US" lang="zh-CN" smtClean="0"/>
            </a:fld>
            <a:endParaRPr altLang="en-US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19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6.png"/><Relationship Id="rId3" Type="http://schemas.openxmlformats.org/officeDocument/2006/relationships/image" Target="../media/image24.png"/><Relationship Id="rId4" Type="http://schemas.openxmlformats.org/officeDocument/2006/relationships/slideLayout" Target="../slideLayouts/slideLayout8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26.png"/><Relationship Id="rId3" Type="http://schemas.openxmlformats.org/officeDocument/2006/relationships/image" Target="../media/image27.jpe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slideLayout" Target="../slideLayouts/slideLayout8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image" Target="../media/image31.png"/><Relationship Id="rId3" Type="http://schemas.openxmlformats.org/officeDocument/2006/relationships/image" Target="../media/image32.png"/><Relationship Id="rId4" Type="http://schemas.openxmlformats.org/officeDocument/2006/relationships/slideLayout" Target="../slideLayouts/slideLayout8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image" Target="../media/image34.png"/><Relationship Id="rId3" Type="http://schemas.openxmlformats.org/officeDocument/2006/relationships/slideLayout" Target="../slideLayouts/slideLayout8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tags" Target="../tags/tag1.xml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1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" Target="slide5.xml"/><Relationship Id="rId2" Type="http://schemas.openxmlformats.org/officeDocument/2006/relationships/tags" Target="../tags/tag2.xml"/><Relationship Id="rId3" Type="http://schemas.openxmlformats.org/officeDocument/2006/relationships/slideLayout" Target="../slideLayouts/slideLayout8.xml"/><Relationship Id="rId4" Type="http://schemas.openxmlformats.org/officeDocument/2006/relationships/notesSlide" Target="../notesSlides/notesSlide2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slideLayout" Target="../slideLayouts/slideLayout8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slideLayout" Target="../slideLayouts/slideLayout8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tags" Target="../tags/tag3.xml"/><Relationship Id="rId3" Type="http://schemas.openxmlformats.org/officeDocument/2006/relationships/slideLayout" Target="../slideLayouts/slideLayout8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tags" Target="../tags/tag4.xml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9" name="矩形 12"/>
          <p:cNvSpPr/>
          <p:nvPr/>
        </p:nvSpPr>
        <p:spPr>
          <a:xfrm>
            <a:off x="0" y="-23309"/>
            <a:ext cx="12191667" cy="3722615"/>
          </a:xfrm>
          <a:prstGeom prst="rect"/>
          <a:solidFill>
            <a:srgbClr val="C8141E"/>
          </a:solidFill>
          <a:ln w="19050" cap="flat" cmpd="sng" algn="ctr">
            <a:solidFill>
              <a:srgbClr val="C00000"/>
            </a:solidFill>
            <a:prstDash val="solid"/>
          </a:ln>
          <a:effectLst/>
        </p:spPr>
        <p:txBody>
          <a:bodyPr anchor="ctr" rtlCol="0"/>
          <a:p>
            <a:pPr algn="ctr" defTabSz="914400" eaLnBrk="1" fontAlgn="auto" hangingPunct="1" indent="0" latinLnBrk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altLang="en-US" baseline="0" b="1" cap="none" dirty="0" sz="2800" i="0" kern="0" kumimoji="0" lang="zh-CN" noProof="0" normalizeH="0" spc="0" strike="noStrike" u="none">
              <a:ln>
                <a:noFill/>
              </a:ln>
              <a:solidFill>
                <a:srgbClr val="E1E1E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097152" name="图片 13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 cstate="print"/>
          <a:srcRect t="7708" b="31425"/>
          <a:stretch>
            <a:fillRect/>
          </a:stretch>
        </p:blipFill>
        <p:spPr>
          <a:xfrm>
            <a:off x="-1341" y="3731396"/>
            <a:ext cx="12191667" cy="3158642"/>
          </a:xfrm>
          <a:prstGeom prst="rect"/>
        </p:spPr>
      </p:pic>
      <p:sp>
        <p:nvSpPr>
          <p:cNvPr id="1048580" name="标题 2"/>
          <p:cNvSpPr txBox="1"/>
          <p:nvPr/>
        </p:nvSpPr>
        <p:spPr>
          <a:xfrm>
            <a:off x="1003" y="1274724"/>
            <a:ext cx="12190997" cy="1627085"/>
          </a:xfrm>
          <a:prstGeom prst="rect"/>
        </p:spPr>
        <p:txBody>
          <a:bodyPr anchor="b" bIns="48385" lIns="96770" rIns="96770" rtlCol="0" tIns="48385" vert="horz">
            <a:noAutofit/>
          </a:bodyPr>
          <a:lstStyle>
            <a:lvl1pPr algn="l" defTabSz="864235" eaLnBrk="1" hangingPunct="1" latinLnBrk="0" rtl="0">
              <a:lnSpc>
                <a:spcPct val="90000"/>
              </a:lnSpc>
              <a:spcBef>
                <a:spcPct val="0"/>
              </a:spcBef>
              <a:buNone/>
              <a:defRPr sz="567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 fontAlgn="auto">
              <a:lnSpc>
                <a:spcPct val="100000"/>
              </a:lnSpc>
              <a:spcAft>
                <a:spcPts val="1905"/>
              </a:spcAft>
            </a:pPr>
            <a:r>
              <a:rPr altLang="en-US" b="1" dirty="0" sz="4800" lang="zh-CN">
                <a:solidFill>
                  <a:srgbClr val="FFFFFF"/>
                </a:solidFill>
                <a:latin typeface="微软雅黑" panose="020B0503020204020204" pitchFamily="34" charset="-122"/>
              </a:rPr>
              <a:t>上海</a:t>
            </a:r>
            <a:r>
              <a:rPr altLang="en-US" b="1" sz="4800" lang="zh-CN">
                <a:solidFill>
                  <a:srgbClr val="FFFFFF"/>
                </a:solidFill>
                <a:latin typeface="微软雅黑" panose="020B0503020204020204" pitchFamily="34" charset="-122"/>
              </a:rPr>
              <a:t>交通大学助学金</a:t>
            </a:r>
            <a:r>
              <a:rPr altLang="en-US" b="1" dirty="0" sz="4800" lang="zh-CN">
                <a:solidFill>
                  <a:srgbClr val="FFFFFF"/>
                </a:solidFill>
                <a:latin typeface="微软雅黑" panose="020B0503020204020204" pitchFamily="34" charset="-122"/>
              </a:rPr>
              <a:t>申请指南</a:t>
            </a:r>
            <a:endParaRPr altLang="zh-CN" b="1" dirty="0" sz="4800" lang="en-US">
              <a:solidFill>
                <a:srgbClr val="FFFFFF"/>
              </a:solidFill>
              <a:latin typeface="微软雅黑" panose="020B0503020204020204" pitchFamily="34" charset="-122"/>
            </a:endParaRPr>
          </a:p>
          <a:p>
            <a:pPr algn="ctr" defTabSz="914400" fontAlgn="auto">
              <a:lnSpc>
                <a:spcPct val="100000"/>
              </a:lnSpc>
              <a:spcAft>
                <a:spcPts val="1905"/>
              </a:spcAft>
            </a:pPr>
            <a:r>
              <a:rPr altLang="en-US" b="1" sz="4800" lang="zh-CN">
                <a:solidFill>
                  <a:srgbClr val="FFFFFF"/>
                </a:solidFill>
                <a:latin typeface="微软雅黑" panose="020B0503020204020204" pitchFamily="34" charset="-122"/>
              </a:rPr>
              <a:t>（学生）</a:t>
            </a:r>
            <a:endParaRPr altLang="en-US" b="1" dirty="0" sz="4800" lang="zh-CN">
              <a:solidFill>
                <a:srgbClr val="FFFFFF"/>
              </a:solidFill>
              <a:latin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p14:dur="0"/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3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p>
            <a:r>
              <a:rPr altLang="en-US" dirty="0" lang="zh-CN"/>
              <a:t>线上申请指南</a:t>
            </a:r>
            <a:r>
              <a:rPr altLang="zh-CN" dirty="0" lang="en-US"/>
              <a:t>——</a:t>
            </a:r>
            <a:r>
              <a:rPr altLang="en-US" dirty="0" lang="zh-CN"/>
              <a:t>助学金申请</a:t>
            </a:r>
            <a:endParaRPr altLang="zh-CN" dirty="0" lang="zh-CN"/>
          </a:p>
        </p:txBody>
      </p:sp>
      <p:sp>
        <p:nvSpPr>
          <p:cNvPr id="1048654" name="Rectangle 15"/>
          <p:cNvSpPr>
            <a:spLocks noChangeArrowheads="1"/>
          </p:cNvSpPr>
          <p:nvPr/>
        </p:nvSpPr>
        <p:spPr bwMode="auto">
          <a:xfrm>
            <a:off x="171532" y="1106657"/>
            <a:ext cx="10621140" cy="294641"/>
          </a:xfrm>
          <a:prstGeom prst="rect"/>
          <a:noFill/>
          <a:ln>
            <a:noFill/>
          </a:ln>
          <a:effectLst/>
        </p:spPr>
        <p:txBody>
          <a:bodyPr anchor="ctr" anchorCtr="0" bIns="45720" compatLnSpc="1" lIns="91440" numCol="1" rIns="91440" tIns="45720" vert="horz" wrap="none">
            <a:spAutoFit/>
          </a:bodyPr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altLang="zh-CN" b="1" dirty="0" sz="1400" lang="en-US">
                <a:latin typeface="+mn-ea"/>
                <a:cs typeface="Times New Roman" panose="02020603050405020304" pitchFamily="18" charset="0"/>
              </a:rPr>
              <a:t>1.</a:t>
            </a:r>
            <a:r>
              <a:rPr altLang="zh-CN" b="1" dirty="0" sz="1400" lang="zh-CN">
                <a:latin typeface="+mn-ea"/>
                <a:cs typeface="Times New Roman" panose="02020603050405020304" pitchFamily="18" charset="0"/>
              </a:rPr>
              <a:t>通过</a:t>
            </a:r>
            <a:r>
              <a:rPr altLang="zh-CN" b="1" dirty="0" sz="1400" lang="en-US" err="1">
                <a:latin typeface="+mn-ea"/>
                <a:cs typeface="Times New Roman" panose="02020603050405020304" pitchFamily="18" charset="0"/>
              </a:rPr>
              <a:t>Jaccount</a:t>
            </a:r>
            <a:r>
              <a:rPr altLang="en-US" b="1" dirty="0" sz="1400" lang="zh-CN">
                <a:latin typeface="+mn-ea"/>
                <a:cs typeface="Times New Roman" panose="02020603050405020304" pitchFamily="18" charset="0"/>
              </a:rPr>
              <a:t>登陆</a:t>
            </a:r>
            <a:r>
              <a:rPr altLang="zh-CN" b="1" dirty="0" sz="1400" lang="zh-CN">
                <a:latin typeface="+mn-ea"/>
                <a:cs typeface="Times New Roman" panose="02020603050405020304" pitchFamily="18" charset="0"/>
              </a:rPr>
              <a:t>我的数字交大（</a:t>
            </a:r>
            <a:r>
              <a:rPr altLang="zh-CN" b="1" dirty="0" sz="1400" lang="en-US">
                <a:solidFill>
                  <a:srgbClr val="0070C0"/>
                </a:solidFill>
                <a:latin typeface="+mn-ea"/>
                <a:cs typeface="Times New Roman" panose="02020603050405020304" pitchFamily="18" charset="0"/>
              </a:rPr>
              <a:t>https://my.sjtu.edu.cn/</a:t>
            </a:r>
            <a:r>
              <a:rPr altLang="zh-CN" b="1" dirty="0" sz="1400" lang="zh-CN">
                <a:latin typeface="+mn-ea"/>
                <a:cs typeface="Times New Roman" panose="02020603050405020304" pitchFamily="18" charset="0"/>
              </a:rPr>
              <a:t>），选择</a:t>
            </a:r>
            <a:r>
              <a:rPr altLang="zh-CN" b="1" dirty="0" sz="1400" lang="en-US">
                <a:latin typeface="+mn-ea"/>
                <a:cs typeface="Times New Roman" panose="02020603050405020304" pitchFamily="18" charset="0"/>
              </a:rPr>
              <a:t>【</a:t>
            </a:r>
            <a:r>
              <a:rPr altLang="en-US" b="1" dirty="0" sz="1400" lang="zh-CN">
                <a:latin typeface="+mn-ea"/>
                <a:cs typeface="Times New Roman" panose="02020603050405020304" pitchFamily="18" charset="0"/>
              </a:rPr>
              <a:t>服务大厅</a:t>
            </a:r>
            <a:r>
              <a:rPr altLang="zh-CN" b="1" dirty="0" sz="1400" lang="en-US">
                <a:latin typeface="+mn-ea"/>
                <a:cs typeface="Times New Roman" panose="02020603050405020304" pitchFamily="18" charset="0"/>
              </a:rPr>
              <a:t>】</a:t>
            </a:r>
            <a:r>
              <a:rPr altLang="en-US" b="1" dirty="0" sz="1400" lang="zh-CN">
                <a:latin typeface="+mn-ea"/>
                <a:cs typeface="Times New Roman" panose="02020603050405020304" pitchFamily="18" charset="0"/>
              </a:rPr>
              <a:t>中的</a:t>
            </a:r>
            <a:r>
              <a:rPr altLang="zh-CN" b="1" dirty="0" sz="1400" lang="zh-CN">
                <a:latin typeface="+mn-ea"/>
                <a:cs typeface="Times New Roman" panose="02020603050405020304" pitchFamily="18" charset="0"/>
              </a:rPr>
              <a:t>【学生工作】点击【助学金申请】进行填写。</a:t>
            </a:r>
            <a:endParaRPr altLang="zh-CN" b="1" dirty="0" sz="1400" lang="zh-CN"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2097165" name="图片 2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5227274" y="1577535"/>
            <a:ext cx="6611645" cy="2197777"/>
          </a:xfrm>
          <a:prstGeom prst="rect"/>
        </p:spPr>
      </p:pic>
      <p:sp>
        <p:nvSpPr>
          <p:cNvPr id="1048655" name="矩形 5"/>
          <p:cNvSpPr/>
          <p:nvPr/>
        </p:nvSpPr>
        <p:spPr>
          <a:xfrm>
            <a:off x="9546241" y="4294822"/>
            <a:ext cx="2512629" cy="1077218"/>
          </a:xfrm>
          <a:prstGeom prst="rect"/>
        </p:spPr>
        <p:txBody>
          <a:bodyPr wrap="square">
            <a:spAutoFit/>
          </a:bodyPr>
          <a:p>
            <a:r>
              <a:rPr altLang="en-US" b="1" dirty="0" sz="1600" lang="zh-CN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照片要求：</a:t>
            </a:r>
            <a:endParaRPr altLang="zh-CN" b="1" dirty="0" sz="1600" lang="en-US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r>
              <a:rPr altLang="en-US" b="1" dirty="0" sz="1600" lang="zh-CN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本人正面免冠彩色头像，纯色背景无边框，人像清晰（最好是证件照）</a:t>
            </a:r>
            <a:endParaRPr altLang="zh-CN" b="1" dirty="0" sz="1600" lang="en-US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</p:txBody>
      </p:sp>
      <p:cxnSp>
        <p:nvCxnSpPr>
          <p:cNvPr id="3145744" name="直接箭头连接符 14"/>
          <p:cNvCxnSpPr>
            <a:cxnSpLocks/>
          </p:cNvCxnSpPr>
          <p:nvPr/>
        </p:nvCxnSpPr>
        <p:spPr>
          <a:xfrm flipV="1">
            <a:off x="10870047" y="3321575"/>
            <a:ext cx="356753" cy="884665"/>
          </a:xfrm>
          <a:prstGeom prst="straightConnector1"/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56" name="矩形 6"/>
          <p:cNvSpPr/>
          <p:nvPr/>
        </p:nvSpPr>
        <p:spPr>
          <a:xfrm>
            <a:off x="5227274" y="1577535"/>
            <a:ext cx="5247686" cy="2197777"/>
          </a:xfrm>
          <a:prstGeom prst="rect"/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cxnSp>
        <p:nvCxnSpPr>
          <p:cNvPr id="3145745" name="直接箭头连接符 19"/>
          <p:cNvCxnSpPr>
            <a:cxnSpLocks/>
            <a:endCxn id="1048657" idx="0"/>
          </p:cNvCxnSpPr>
          <p:nvPr/>
        </p:nvCxnSpPr>
        <p:spPr>
          <a:xfrm flipH="1">
            <a:off x="7586595" y="2962894"/>
            <a:ext cx="90802" cy="1331928"/>
          </a:xfrm>
          <a:prstGeom prst="straightConnector1"/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57" name="文本框 16"/>
          <p:cNvSpPr txBox="1"/>
          <p:nvPr/>
        </p:nvSpPr>
        <p:spPr>
          <a:xfrm>
            <a:off x="5793373" y="4294822"/>
            <a:ext cx="3586443" cy="1882141"/>
          </a:xfrm>
          <a:prstGeom prst="rect"/>
          <a:noFill/>
        </p:spPr>
        <p:txBody>
          <a:bodyPr wrap="square">
            <a:spAutoFit/>
          </a:bodyPr>
          <a:p>
            <a:pPr indent="-285750" marL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altLang="en-US" b="1" dirty="0" sz="1400" lang="zh-CN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内容部分会自动填充，务必认真核对并进行相应修改！</a:t>
            </a:r>
            <a:endParaRPr altLang="zh-CN" b="1" dirty="0" sz="1400" lang="en-US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pPr indent="-285750" marL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altLang="en-US" b="1" dirty="0" sz="1400" lang="zh-CN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学院请按照自己实际评审名额来源院系选择，部分电院同学如显示“</a:t>
            </a:r>
            <a:r>
              <a:rPr altLang="zh-CN" b="1" dirty="0" sz="1400" lang="en-US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xx</a:t>
            </a:r>
            <a:r>
              <a:rPr altLang="en-US" b="1" dirty="0" sz="1400" lang="zh-CN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系所”也请改为“电子信息与电气工程学院”</a:t>
            </a:r>
            <a:endParaRPr altLang="zh-CN" b="1" dirty="0" sz="1400" lang="en-US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endParaRPr altLang="zh-CN" b="1" dirty="0" lang="en-US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</p:txBody>
      </p:sp>
      <p:pic>
        <p:nvPicPr>
          <p:cNvPr id="2097166" name="图片 4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353082" y="1512766"/>
            <a:ext cx="4690242" cy="2262546"/>
          </a:xfrm>
          <a:prstGeom prst="rect"/>
        </p:spPr>
      </p:pic>
      <p:sp>
        <p:nvSpPr>
          <p:cNvPr id="1048658" name="矩形 13"/>
          <p:cNvSpPr/>
          <p:nvPr/>
        </p:nvSpPr>
        <p:spPr>
          <a:xfrm>
            <a:off x="1521095" y="5800129"/>
            <a:ext cx="2476865" cy="369332"/>
          </a:xfrm>
          <a:prstGeom prst="rect"/>
        </p:spPr>
        <p:txBody>
          <a:bodyPr wrap="square">
            <a:spAutoFit/>
          </a:bodyPr>
          <a:p>
            <a:r>
              <a:rPr altLang="en-US" dirty="0" lang="zh-CN">
                <a:solidFill>
                  <a:srgbClr val="C00000"/>
                </a:solidFill>
              </a:rPr>
              <a:t>发展助学金申请</a:t>
            </a:r>
            <a:endParaRPr altLang="en-US" dirty="0" lang="zh-CN">
              <a:solidFill>
                <a:srgbClr val="C00000"/>
              </a:solidFill>
            </a:endParaRPr>
          </a:p>
        </p:txBody>
      </p:sp>
      <p:sp>
        <p:nvSpPr>
          <p:cNvPr id="1048659" name="矩形 17"/>
          <p:cNvSpPr/>
          <p:nvPr/>
        </p:nvSpPr>
        <p:spPr>
          <a:xfrm>
            <a:off x="964677" y="3296087"/>
            <a:ext cx="501781" cy="405990"/>
          </a:xfrm>
          <a:prstGeom prst="rect"/>
          <a:noFill/>
          <a:ln w="222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0" bIns="45720" compatLnSpc="1" forceAA="0" fromWordArt="0" lIns="91440" numCol="1" rIns="91440" rot="0" rtlCol="0" spcCol="0" spcFirstLastPara="0" tIns="45720" vert="horz" wrap="square">
            <a:noAutofit/>
          </a:bodyPr>
          <a:p>
            <a:endParaRPr altLang="en-US" lang="zh-CN"/>
          </a:p>
        </p:txBody>
      </p:sp>
      <p:cxnSp>
        <p:nvCxnSpPr>
          <p:cNvPr id="3145746" name="直接箭头连接符 18"/>
          <p:cNvCxnSpPr>
            <a:cxnSpLocks/>
          </p:cNvCxnSpPr>
          <p:nvPr/>
        </p:nvCxnSpPr>
        <p:spPr>
          <a:xfrm>
            <a:off x="434824" y="1550016"/>
            <a:ext cx="750794" cy="365215"/>
          </a:xfrm>
          <a:prstGeom prst="straightConnector1"/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60" name="矩形 20"/>
          <p:cNvSpPr/>
          <p:nvPr/>
        </p:nvSpPr>
        <p:spPr>
          <a:xfrm>
            <a:off x="1075351" y="2023001"/>
            <a:ext cx="501781" cy="163989"/>
          </a:xfrm>
          <a:prstGeom prst="rect"/>
          <a:noFill/>
          <a:ln w="222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0" bIns="45720" compatLnSpc="1" forceAA="0" fromWordArt="0" lIns="91440" numCol="1" rIns="91440" rot="0" rtlCol="0" spcCol="0" spcFirstLastPara="0" tIns="45720" vert="horz" wrap="square">
            <a:noAutofit/>
          </a:bodyPr>
          <a:p>
            <a:endParaRPr altLang="en-US" lang="zh-CN"/>
          </a:p>
        </p:txBody>
      </p:sp>
      <p:pic>
        <p:nvPicPr>
          <p:cNvPr id="2097167" name="图片 1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3"/>
          <a:srcRect r="16134"/>
          <a:stretch>
            <a:fillRect/>
          </a:stretch>
        </p:blipFill>
        <p:spPr>
          <a:xfrm>
            <a:off x="57688" y="4206240"/>
            <a:ext cx="5247686" cy="1483369"/>
          </a:xfrm>
          <a:prstGeom prst="rect"/>
        </p:spPr>
      </p:pic>
      <p:cxnSp>
        <p:nvCxnSpPr>
          <p:cNvPr id="3145747" name="直接箭头连接符 12"/>
          <p:cNvCxnSpPr>
            <a:cxnSpLocks/>
          </p:cNvCxnSpPr>
          <p:nvPr/>
        </p:nvCxnSpPr>
        <p:spPr>
          <a:xfrm flipH="1" flipV="1">
            <a:off x="850140" y="5520511"/>
            <a:ext cx="670955" cy="335470"/>
          </a:xfrm>
          <a:prstGeom prst="straightConnector1"/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8" name="图片 19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/>
          <a:srcRect b="49162"/>
          <a:stretch>
            <a:fillRect/>
          </a:stretch>
        </p:blipFill>
        <p:spPr>
          <a:xfrm>
            <a:off x="1674896" y="2318706"/>
            <a:ext cx="6829442" cy="1017314"/>
          </a:xfrm>
          <a:prstGeom prst="rect"/>
        </p:spPr>
      </p:pic>
      <p:sp>
        <p:nvSpPr>
          <p:cNvPr id="1048661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p>
            <a:r>
              <a:rPr altLang="en-US" dirty="0" lang="zh-CN"/>
              <a:t>线上申请指南</a:t>
            </a:r>
            <a:r>
              <a:rPr altLang="zh-CN" dirty="0" lang="en-US"/>
              <a:t>——</a:t>
            </a:r>
            <a:r>
              <a:rPr altLang="en-US" dirty="0" lang="zh-CN"/>
              <a:t>助学金申请</a:t>
            </a:r>
            <a:endParaRPr altLang="zh-CN" dirty="0" lang="zh-CN"/>
          </a:p>
        </p:txBody>
      </p:sp>
      <p:sp>
        <p:nvSpPr>
          <p:cNvPr id="1048662" name="Rectangle 15"/>
          <p:cNvSpPr>
            <a:spLocks noChangeArrowheads="1"/>
          </p:cNvSpPr>
          <p:nvPr/>
        </p:nvSpPr>
        <p:spPr bwMode="auto">
          <a:xfrm>
            <a:off x="171533" y="769347"/>
            <a:ext cx="11748618" cy="307777"/>
          </a:xfrm>
          <a:prstGeom prst="rect"/>
          <a:noFill/>
          <a:ln>
            <a:noFill/>
          </a:ln>
          <a:effectLst/>
        </p:spPr>
        <p:txBody>
          <a:bodyPr anchor="ctr" anchorCtr="0" bIns="45720" compatLnSpc="1" lIns="91440" numCol="1" rIns="91440" tIns="45720" vert="horz" wrap="square">
            <a:spAutoFit/>
          </a:bodyPr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altLang="zh-CN" b="1" dirty="0" sz="1400" lang="en-US">
                <a:latin typeface="+mn-ea"/>
                <a:cs typeface="Times New Roman" panose="02020603050405020304" pitchFamily="18" charset="0"/>
              </a:rPr>
              <a:t>2. </a:t>
            </a:r>
            <a:r>
              <a:rPr altLang="en-US" b="1" dirty="0" sz="1400" lang="zh-CN">
                <a:latin typeface="+mn-ea"/>
                <a:cs typeface="Times New Roman" panose="02020603050405020304" pitchFamily="18" charset="0"/>
              </a:rPr>
              <a:t>上一学年挂科门数，将统计</a:t>
            </a:r>
            <a:r>
              <a:rPr altLang="zh-CN" b="1" dirty="0" sz="1400" lang="en-US">
                <a:latin typeface="+mn-ea"/>
                <a:cs typeface="Times New Roman" panose="02020603050405020304" pitchFamily="18" charset="0"/>
              </a:rPr>
              <a:t>2020</a:t>
            </a:r>
            <a:r>
              <a:rPr altLang="en-US" b="1" dirty="0" sz="1400" lang="zh-CN">
                <a:latin typeface="+mn-ea"/>
                <a:cs typeface="Times New Roman" panose="02020603050405020304" pitchFamily="18" charset="0"/>
              </a:rPr>
              <a:t>年度春季和秋季学期总的挂科门数</a:t>
            </a:r>
            <a:r>
              <a:rPr altLang="en-US" b="1" dirty="0" sz="1400" lang="zh-CN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（数字），</a:t>
            </a:r>
            <a:r>
              <a:rPr altLang="en-US" b="1" dirty="0" sz="1400" lang="zh-CN">
                <a:latin typeface="+mn-ea"/>
                <a:cs typeface="Times New Roman" panose="02020603050405020304" pitchFamily="18" charset="0"/>
              </a:rPr>
              <a:t>将作为学院和学校审核申请的考量</a:t>
            </a:r>
            <a:r>
              <a:rPr altLang="en-US" b="1" dirty="0" sz="1400" lang="zh-CN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（新生填写</a:t>
            </a:r>
            <a:r>
              <a:rPr altLang="zh-CN" b="1" dirty="0" sz="1400" lang="en-US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0</a:t>
            </a:r>
            <a:r>
              <a:rPr altLang="en-US" b="1" dirty="0" sz="1400" lang="zh-CN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即可）</a:t>
            </a:r>
            <a:endParaRPr altLang="zh-CN" b="1" dirty="0" sz="1400" lang="zh-CN">
              <a:solidFill>
                <a:srgbClr val="C00000"/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048663" name="Rectangle 15"/>
          <p:cNvSpPr>
            <a:spLocks noChangeArrowheads="1"/>
          </p:cNvSpPr>
          <p:nvPr/>
        </p:nvSpPr>
        <p:spPr bwMode="auto">
          <a:xfrm>
            <a:off x="197271" y="4798323"/>
            <a:ext cx="11748618" cy="307777"/>
          </a:xfrm>
          <a:prstGeom prst="rect"/>
          <a:noFill/>
          <a:ln>
            <a:noFill/>
          </a:ln>
          <a:effectLst/>
        </p:spPr>
        <p:txBody>
          <a:bodyPr anchor="ctr" anchorCtr="0" bIns="45720" compatLnSpc="1" lIns="91440" numCol="1" rIns="91440" tIns="45720" vert="horz" wrap="square">
            <a:spAutoFit/>
          </a:bodyPr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altLang="zh-CN" b="1" dirty="0" sz="1400" lang="en-US">
                <a:latin typeface="+mn-ea"/>
                <a:cs typeface="Times New Roman" panose="02020603050405020304" pitchFamily="18" charset="0"/>
              </a:rPr>
              <a:t>5. </a:t>
            </a:r>
            <a:r>
              <a:rPr altLang="en-US" b="1" dirty="0" sz="1400" lang="zh-CN">
                <a:latin typeface="+mn-ea"/>
                <a:cs typeface="Times New Roman" panose="02020603050405020304" pitchFamily="18" charset="0"/>
              </a:rPr>
              <a:t>填写完成后，点击左上角提交按钮后选择你的思政老师，确认后即完成助学金申请的提交。</a:t>
            </a:r>
            <a:endParaRPr altLang="zh-CN" b="1" dirty="0" sz="1400" lang="zh-CN">
              <a:latin typeface="+mn-ea"/>
              <a:cs typeface="Times New Roman" panose="02020603050405020304" pitchFamily="18" charset="0"/>
            </a:endParaRPr>
          </a:p>
        </p:txBody>
      </p:sp>
      <p:grpSp>
        <p:nvGrpSpPr>
          <p:cNvPr id="65" name="组合 2"/>
          <p:cNvGrpSpPr/>
          <p:nvPr/>
        </p:nvGrpSpPr>
        <p:grpSpPr>
          <a:xfrm>
            <a:off x="4267200" y="5106100"/>
            <a:ext cx="3657600" cy="1284778"/>
            <a:chOff x="4267199" y="3974413"/>
            <a:chExt cx="3657600" cy="1284778"/>
          </a:xfrm>
        </p:grpSpPr>
        <p:pic>
          <p:nvPicPr>
            <p:cNvPr id="2097169" name="图片 6" descr="C:\Users\hucj1\AppData\Local\Microsoft\Windows\INetCache\Content.Word\个人总结指南图3.png"/>
            <p:cNvPicPr>
              <a:picLocks/>
            </p:cNvPicPr>
            <p:nvPr/>
          </p:nvPicPr>
          <p:blipFill rotWithShape="1">
            <a:blip xmlns:r="http://schemas.openxmlformats.org/officeDocument/2006/relationships" r:embed="rId2"/>
            <a:srcRect b="45878"/>
            <a:stretch>
              <a:fillRect/>
            </a:stretch>
          </p:blipFill>
          <p:spPr bwMode="auto">
            <a:xfrm>
              <a:off x="4267199" y="3974413"/>
              <a:ext cx="3657600" cy="1284778"/>
            </a:xfrm>
            <a:prstGeom prst="rect"/>
            <a:noFill/>
            <a:ln>
              <a:noFill/>
            </a:ln>
          </p:spPr>
        </p:pic>
        <p:sp>
          <p:nvSpPr>
            <p:cNvPr id="1048664" name="矩形 11"/>
            <p:cNvSpPr/>
            <p:nvPr/>
          </p:nvSpPr>
          <p:spPr>
            <a:xfrm>
              <a:off x="5593568" y="4722244"/>
              <a:ext cx="436868" cy="536947"/>
            </a:xfrm>
            <a:prstGeom prst="rect"/>
            <a:blipFill>
              <a:blip xmlns:r="http://schemas.openxmlformats.org/officeDocument/2006/relationships" r:embed="rId3"/>
              <a:tile algn="tl" flip="none" sx="100000" sy="100000" tx="0" ty="0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altLang="en-US" dirty="0" lang="zh-CN"/>
            </a:p>
          </p:txBody>
        </p:sp>
      </p:grpSp>
      <p:sp>
        <p:nvSpPr>
          <p:cNvPr id="1048665" name="Rectangle 15"/>
          <p:cNvSpPr>
            <a:spLocks noChangeArrowheads="1"/>
          </p:cNvSpPr>
          <p:nvPr/>
        </p:nvSpPr>
        <p:spPr bwMode="auto">
          <a:xfrm>
            <a:off x="171533" y="1962522"/>
            <a:ext cx="11748618" cy="307777"/>
          </a:xfrm>
          <a:prstGeom prst="rect"/>
          <a:noFill/>
          <a:ln>
            <a:noFill/>
          </a:ln>
          <a:effectLst/>
        </p:spPr>
        <p:txBody>
          <a:bodyPr anchor="ctr" anchorCtr="0" bIns="45720" compatLnSpc="1" lIns="91440" numCol="1" rIns="91440" tIns="45720" vert="horz" wrap="square">
            <a:spAutoFit/>
          </a:bodyPr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altLang="zh-CN" b="1" dirty="0" sz="1400" lang="en-US">
                <a:latin typeface="+mn-ea"/>
                <a:cs typeface="Times New Roman" panose="02020603050405020304" pitchFamily="18" charset="0"/>
              </a:rPr>
              <a:t>3. </a:t>
            </a:r>
            <a:r>
              <a:rPr altLang="en-US" b="1" dirty="0" sz="1400" lang="zh-CN">
                <a:latin typeface="+mn-ea"/>
                <a:cs typeface="Times New Roman" panose="02020603050405020304" pitchFamily="18" charset="0"/>
              </a:rPr>
              <a:t>注意</a:t>
            </a:r>
            <a:r>
              <a:rPr altLang="zh-CN" b="1" dirty="0" sz="1400" lang="en-US">
                <a:latin typeface="+mn-ea"/>
                <a:cs typeface="Times New Roman" panose="02020603050405020304" pitchFamily="18" charset="0"/>
              </a:rPr>
              <a:t>:【</a:t>
            </a:r>
            <a:r>
              <a:rPr altLang="en-US" b="1" dirty="0" sz="1400" lang="zh-CN">
                <a:latin typeface="+mn-ea"/>
                <a:cs typeface="Times New Roman" panose="02020603050405020304" pitchFamily="18" charset="0"/>
              </a:rPr>
              <a:t>个人情况及申请理由</a:t>
            </a:r>
            <a:r>
              <a:rPr altLang="zh-CN" b="1" dirty="0" sz="1400" lang="en-US">
                <a:latin typeface="+mn-ea"/>
                <a:cs typeface="Times New Roman" panose="02020603050405020304" pitchFamily="18" charset="0"/>
              </a:rPr>
              <a:t>】</a:t>
            </a:r>
            <a:endParaRPr altLang="zh-CN" b="1" dirty="0" sz="1400" lang="zh-CN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048666" name="矩形 17"/>
          <p:cNvSpPr/>
          <p:nvPr/>
        </p:nvSpPr>
        <p:spPr>
          <a:xfrm>
            <a:off x="4531802" y="5621836"/>
            <a:ext cx="2560401" cy="506635"/>
          </a:xfrm>
          <a:prstGeom prst="rect"/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0" bIns="45720" compatLnSpc="1" forceAA="0" fromWordArt="0" lIns="91440" numCol="1" rIns="91440" rot="0" rtlCol="0" spcCol="0" spcFirstLastPara="0" tIns="45720" vert="horz" wrap="square">
            <a:noAutofit/>
          </a:bodyPr>
          <a:p>
            <a:endParaRPr altLang="en-US" lang="zh-CN"/>
          </a:p>
        </p:txBody>
      </p:sp>
      <p:cxnSp>
        <p:nvCxnSpPr>
          <p:cNvPr id="3145748" name="直接箭头连接符 18"/>
          <p:cNvCxnSpPr>
            <a:cxnSpLocks/>
          </p:cNvCxnSpPr>
          <p:nvPr/>
        </p:nvCxnSpPr>
        <p:spPr>
          <a:xfrm>
            <a:off x="3699206" y="5075497"/>
            <a:ext cx="750794" cy="365215"/>
          </a:xfrm>
          <a:prstGeom prst="straightConnector1"/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67" name="矩形 13"/>
          <p:cNvSpPr/>
          <p:nvPr/>
        </p:nvSpPr>
        <p:spPr>
          <a:xfrm>
            <a:off x="2681616" y="2646832"/>
            <a:ext cx="2682236" cy="790917"/>
          </a:xfrm>
          <a:prstGeom prst="rect"/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0" bIns="45720" compatLnSpc="1" forceAA="0" fromWordArt="0" lIns="91440" numCol="1" rIns="91440" rot="0" rtlCol="0" spcCol="0" spcFirstLastPara="0" tIns="45720" vert="horz" wrap="square">
            <a:noAutofit/>
          </a:bodyPr>
          <a:p>
            <a:r>
              <a:rPr altLang="en-US" b="1" dirty="0" sz="1400" lang="zh-CN">
                <a:solidFill>
                  <a:srgbClr val="C00000"/>
                </a:solidFill>
              </a:rPr>
              <a:t>无需</a:t>
            </a:r>
            <a:r>
              <a:rPr altLang="en-US" dirty="0" sz="1200" lang="zh-CN">
                <a:solidFill>
                  <a:schemeClr val="tx1"/>
                </a:solidFill>
              </a:rPr>
              <a:t>填写设奖方名称（即尊敬的</a:t>
            </a:r>
            <a:r>
              <a:rPr altLang="zh-CN" dirty="0" sz="1200" lang="en-US">
                <a:solidFill>
                  <a:schemeClr val="tx1"/>
                </a:solidFill>
              </a:rPr>
              <a:t>xxx</a:t>
            </a:r>
            <a:r>
              <a:rPr altLang="en-US" dirty="0" sz="1200" lang="zh-CN">
                <a:solidFill>
                  <a:schemeClr val="tx1"/>
                </a:solidFill>
              </a:rPr>
              <a:t>）</a:t>
            </a:r>
            <a:r>
              <a:rPr altLang="en-US" dirty="0" sz="1200" lang="zh-CN">
                <a:solidFill>
                  <a:srgbClr val="C00000"/>
                </a:solidFill>
              </a:rPr>
              <a:t>直接填写申请理由</a:t>
            </a:r>
            <a:endParaRPr altLang="en-US" dirty="0" sz="1200" lang="zh-CN">
              <a:solidFill>
                <a:srgbClr val="C00000"/>
              </a:solidFill>
            </a:endParaRPr>
          </a:p>
        </p:txBody>
      </p:sp>
      <p:pic>
        <p:nvPicPr>
          <p:cNvPr id="2097170" name="图片 4"/>
          <p:cNvPicPr>
            <a:picLocks noChangeAspect="1"/>
          </p:cNvPicPr>
          <p:nvPr/>
        </p:nvPicPr>
        <p:blipFill>
          <a:blip xmlns:r="http://schemas.openxmlformats.org/officeDocument/2006/relationships" r:embed="rId4"/>
          <a:stretch>
            <a:fillRect/>
          </a:stretch>
        </p:blipFill>
        <p:spPr>
          <a:xfrm>
            <a:off x="1151612" y="1186806"/>
            <a:ext cx="9157171" cy="431822"/>
          </a:xfrm>
          <a:prstGeom prst="rect"/>
        </p:spPr>
      </p:pic>
      <p:sp>
        <p:nvSpPr>
          <p:cNvPr id="1048668" name="Rectangle 15"/>
          <p:cNvSpPr>
            <a:spLocks noChangeArrowheads="1"/>
          </p:cNvSpPr>
          <p:nvPr/>
        </p:nvSpPr>
        <p:spPr bwMode="auto">
          <a:xfrm>
            <a:off x="156128" y="3464691"/>
            <a:ext cx="11748618" cy="307777"/>
          </a:xfrm>
          <a:prstGeom prst="rect"/>
          <a:noFill/>
          <a:ln>
            <a:noFill/>
          </a:ln>
          <a:effectLst/>
        </p:spPr>
        <p:txBody>
          <a:bodyPr anchor="ctr" anchorCtr="0" bIns="45720" compatLnSpc="1" lIns="91440" numCol="1" rIns="91440" tIns="45720" vert="horz" wrap="square">
            <a:spAutoFit/>
          </a:bodyPr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altLang="zh-CN" b="1" dirty="0" sz="1400" lang="en-US">
                <a:latin typeface="+mn-ea"/>
                <a:cs typeface="Times New Roman" panose="02020603050405020304" pitchFamily="18" charset="0"/>
              </a:rPr>
              <a:t>4</a:t>
            </a:r>
            <a:r>
              <a:rPr altLang="zh-CN" b="1" sz="1400" lang="en-US">
                <a:latin typeface="+mn-ea"/>
                <a:cs typeface="Times New Roman" panose="02020603050405020304" pitchFamily="18" charset="0"/>
              </a:rPr>
              <a:t>. </a:t>
            </a:r>
            <a:r>
              <a:rPr altLang="en-US" b="1" sz="1400" lang="zh-CN">
                <a:latin typeface="+mn-ea"/>
                <a:cs typeface="Times New Roman" panose="02020603050405020304" pitchFamily="18" charset="0"/>
              </a:rPr>
              <a:t>下载</a:t>
            </a:r>
            <a:r>
              <a:rPr altLang="en-US" b="1" sz="1400" lang="zh-CN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助学金申请书模板</a:t>
            </a:r>
            <a:r>
              <a:rPr altLang="en-US" b="1" dirty="0" sz="1400" lang="zh-CN">
                <a:latin typeface="+mn-ea"/>
                <a:cs typeface="Times New Roman" panose="02020603050405020304" pitchFamily="18" charset="0"/>
              </a:rPr>
              <a:t>，</a:t>
            </a:r>
            <a:r>
              <a:rPr altLang="en-US" b="1" dirty="0" sz="1400" lang="zh-CN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按格式填写</a:t>
            </a:r>
            <a:r>
              <a:rPr altLang="en-US" b="1" dirty="0" sz="1400" lang="zh-CN">
                <a:latin typeface="+mn-ea"/>
                <a:cs typeface="Times New Roman" panose="02020603050405020304" pitchFamily="18" charset="0"/>
              </a:rPr>
              <a:t>完毕后作为附件</a:t>
            </a:r>
            <a:r>
              <a:rPr altLang="en-US" b="1" sz="1400" lang="zh-CN">
                <a:latin typeface="+mn-ea"/>
                <a:cs typeface="Times New Roman" panose="02020603050405020304" pitchFamily="18" charset="0"/>
              </a:rPr>
              <a:t>上传</a:t>
            </a:r>
            <a:r>
              <a:rPr altLang="en-US" b="1" dirty="0" sz="1400" lang="zh-CN" u="sng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 </a:t>
            </a:r>
            <a:r>
              <a:rPr altLang="en-US" b="1" sz="1400" lang="zh-CN" u="sng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报告</a:t>
            </a:r>
            <a:r>
              <a:rPr altLang="en-US" b="1" dirty="0" sz="1400" lang="zh-CN" u="sng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中注意设奖方抬头（参考</a:t>
            </a:r>
            <a:r>
              <a:rPr altLang="zh-CN" b="1" dirty="0" sz="1400" lang="en-US" u="sng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PPT</a:t>
            </a:r>
            <a:r>
              <a:rPr altLang="en-US" b="1" dirty="0" sz="1400" lang="zh-CN" u="sng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第二页设奖方名称）</a:t>
            </a:r>
            <a:endParaRPr altLang="zh-CN" b="1" dirty="0" sz="1400" lang="zh-CN" u="sng">
              <a:solidFill>
                <a:srgbClr val="C00000"/>
              </a:solidFill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2097171" name="图片 20"/>
          <p:cNvPicPr>
            <a:picLocks noChangeAspect="1"/>
          </p:cNvPicPr>
          <p:nvPr/>
        </p:nvPicPr>
        <p:blipFill>
          <a:blip xmlns:r="http://schemas.openxmlformats.org/officeDocument/2006/relationships" r:embed="rId5"/>
          <a:srcRect/>
          <a:stretch>
            <a:fillRect/>
          </a:stretch>
        </p:blipFill>
        <p:spPr>
          <a:xfrm>
            <a:off x="332896" y="3998558"/>
            <a:ext cx="8234207" cy="612778"/>
          </a:xfrm>
          <a:prstGeom prst="rect"/>
        </p:spPr>
      </p:pic>
      <p:sp>
        <p:nvSpPr>
          <p:cNvPr id="1048669" name="矩形 15"/>
          <p:cNvSpPr/>
          <p:nvPr/>
        </p:nvSpPr>
        <p:spPr>
          <a:xfrm>
            <a:off x="5089617" y="4004563"/>
            <a:ext cx="2841440" cy="506635"/>
          </a:xfrm>
          <a:prstGeom prst="rect"/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0" bIns="45720" compatLnSpc="1" forceAA="0" fromWordArt="0" lIns="91440" numCol="1" rIns="91440" rot="0" rtlCol="0" spcCol="0" spcFirstLastPara="0" tIns="45720" vert="horz" wrap="square">
            <a:noAutofit/>
          </a:bodyPr>
          <a:p>
            <a:endParaRPr altLang="en-US" dirty="0" sz="1200" lang="zh-CN">
              <a:solidFill>
                <a:schemeClr val="tx1"/>
              </a:solidFill>
            </a:endParaRPr>
          </a:p>
        </p:txBody>
      </p:sp>
      <p:sp>
        <p:nvSpPr>
          <p:cNvPr id="1048670" name="文本框 21"/>
          <p:cNvSpPr txBox="1"/>
          <p:nvPr/>
        </p:nvSpPr>
        <p:spPr>
          <a:xfrm>
            <a:off x="8610216" y="3775375"/>
            <a:ext cx="3444322" cy="1920241"/>
          </a:xfrm>
          <a:prstGeom prst="rect"/>
          <a:noFill/>
        </p:spPr>
        <p:txBody>
          <a:bodyPr wrap="square">
            <a:spAutoFit/>
          </a:bodyPr>
          <a:p>
            <a:r>
              <a:rPr altLang="en-US" b="1" dirty="0" sz="1400" lang="zh-CN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注意事项：</a:t>
            </a:r>
            <a:endParaRPr altLang="zh-CN" b="1" dirty="0" sz="1400" lang="en-US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r>
              <a:rPr altLang="zh-CN" b="1" sz="1400" lang="en-US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1. </a:t>
            </a:r>
            <a:r>
              <a:rPr altLang="en-US" b="1" sz="1400" lang="zh-CN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按要求修改好大标题</a:t>
            </a:r>
            <a:endParaRPr altLang="zh-CN" b="1" dirty="0" sz="1400" lang="en-US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r>
              <a:rPr altLang="zh-CN" b="1" dirty="0" sz="1400" lang="en-US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2. </a:t>
            </a:r>
            <a:r>
              <a:rPr altLang="en-US" b="1" dirty="0" sz="1400" lang="zh-CN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注意格式要求，设奖方名称见</a:t>
            </a:r>
            <a:r>
              <a:rPr altLang="zh-CN" b="1" dirty="0" sz="1400" lang="en-US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PPT</a:t>
            </a:r>
            <a:r>
              <a:rPr altLang="en-US" b="1" dirty="0" sz="1400" lang="zh-CN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第二页</a:t>
            </a:r>
            <a:endParaRPr altLang="zh-CN" b="1" dirty="0" sz="1400" lang="en-US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r>
              <a:rPr altLang="zh-CN" b="1" dirty="0" sz="1400" lang="en-US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3. </a:t>
            </a:r>
            <a:r>
              <a:rPr altLang="en-US" b="1" dirty="0" sz="1400" lang="zh-CN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电子版上传时上传</a:t>
            </a:r>
            <a:r>
              <a:rPr altLang="zh-CN" b="1" dirty="0" sz="1400" lang="en-US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word</a:t>
            </a:r>
            <a:r>
              <a:rPr altLang="en-US" b="1" dirty="0" sz="1400" lang="zh-CN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，无需手写签名，递交院系的纸质需要签名</a:t>
            </a:r>
            <a:endParaRPr altLang="zh-CN" b="1" dirty="0" sz="1400" lang="en-US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r>
              <a:rPr altLang="zh-CN" b="1" dirty="0" sz="1400" lang="en-US" u="sng">
                <a:solidFill>
                  <a:schemeClr val="tx1"/>
                </a:solidFill>
                <a:highlight>
                  <a:srgbClr val="FFFF00"/>
                </a:highlight>
                <a:latin typeface="+mn-ea"/>
              </a:rPr>
              <a:t>4. </a:t>
            </a:r>
            <a:r>
              <a:rPr altLang="en-US" b="1" dirty="0" sz="1400" lang="zh-CN" u="sng">
                <a:solidFill>
                  <a:schemeClr val="tx1"/>
                </a:solidFill>
                <a:highlight>
                  <a:srgbClr val="FFFF00"/>
                </a:highlight>
                <a:latin typeface="+mn-ea"/>
              </a:rPr>
              <a:t>若项目有特殊的报告要求，则在此报告中体现，例如对设奖方精神的学习感悟等要求</a:t>
            </a:r>
            <a:endParaRPr altLang="en-US" b="1" dirty="0" sz="1400" lang="zh-CN" u="sng">
              <a:solidFill>
                <a:schemeClr val="tx1"/>
              </a:solidFill>
              <a:highlight>
                <a:srgbClr val="FFFF00"/>
              </a:highlight>
              <a:latin typeface="+mn-e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2" name="图片 8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719912" y="4554082"/>
            <a:ext cx="5988105" cy="1202851"/>
          </a:xfrm>
          <a:prstGeom prst="rect"/>
        </p:spPr>
      </p:pic>
      <p:sp>
        <p:nvSpPr>
          <p:cNvPr id="1048671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p>
            <a:r>
              <a:rPr altLang="en-US" dirty="0" lang="zh-CN"/>
              <a:t>线上申请指南</a:t>
            </a:r>
            <a:r>
              <a:rPr altLang="zh-CN" dirty="0" lang="en-US"/>
              <a:t>——</a:t>
            </a:r>
            <a:r>
              <a:rPr altLang="en-US" dirty="0" lang="zh-CN"/>
              <a:t>助学金申请</a:t>
            </a:r>
            <a:endParaRPr altLang="zh-CN" dirty="0" lang="zh-CN"/>
          </a:p>
        </p:txBody>
      </p:sp>
      <p:sp>
        <p:nvSpPr>
          <p:cNvPr id="1048672" name="Rectangle 15"/>
          <p:cNvSpPr>
            <a:spLocks noChangeArrowheads="1"/>
          </p:cNvSpPr>
          <p:nvPr/>
        </p:nvSpPr>
        <p:spPr bwMode="auto">
          <a:xfrm>
            <a:off x="566224" y="726038"/>
            <a:ext cx="11748618" cy="904241"/>
          </a:xfrm>
          <a:prstGeom prst="rect"/>
          <a:noFill/>
          <a:ln>
            <a:noFill/>
          </a:ln>
          <a:effectLst/>
        </p:spPr>
        <p:txBody>
          <a:bodyPr anchor="ctr" anchorCtr="0" bIns="45720" compatLnSpc="1" lIns="91440" numCol="1" rIns="91440" tIns="45720" vert="horz" wrap="square">
            <a:spAutoFit/>
          </a:bodyPr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altLang="zh-CN" b="1" dirty="0" sz="1400" lang="en-US">
                <a:latin typeface="+mn-ea"/>
                <a:cs typeface="Times New Roman" panose="02020603050405020304" pitchFamily="18" charset="0"/>
              </a:rPr>
              <a:t>6. </a:t>
            </a:r>
            <a:r>
              <a:rPr altLang="en-US" b="1" dirty="0" sz="1400" lang="zh-CN">
                <a:latin typeface="+mn-ea"/>
                <a:cs typeface="Times New Roman" panose="02020603050405020304" pitchFamily="18" charset="0"/>
              </a:rPr>
              <a:t>提交后，登陆</a:t>
            </a:r>
            <a:r>
              <a:rPr altLang="zh-CN" b="1" dirty="0" sz="1400" lang="en-US">
                <a:latin typeface="+mn-ea"/>
                <a:cs typeface="Times New Roman" panose="02020603050405020304" pitchFamily="18" charset="0"/>
              </a:rPr>
              <a:t>【</a:t>
            </a:r>
            <a:r>
              <a:rPr altLang="en-US" b="1" dirty="0" sz="1400" lang="zh-CN">
                <a:latin typeface="+mn-ea"/>
                <a:cs typeface="Times New Roman" panose="02020603050405020304" pitchFamily="18" charset="0"/>
              </a:rPr>
              <a:t>我的数字交大</a:t>
            </a:r>
            <a:r>
              <a:rPr altLang="zh-CN" b="1" dirty="0" sz="1400" lang="en-US">
                <a:latin typeface="+mn-ea"/>
                <a:cs typeface="Times New Roman" panose="02020603050405020304" pitchFamily="18" charset="0"/>
              </a:rPr>
              <a:t>】</a:t>
            </a:r>
            <a:r>
              <a:rPr altLang="en-US" b="1" dirty="0" sz="1400" lang="zh-CN">
                <a:latin typeface="+mn-ea"/>
                <a:cs typeface="Times New Roman" panose="02020603050405020304" pitchFamily="18" charset="0"/>
              </a:rPr>
              <a:t>在</a:t>
            </a:r>
            <a:r>
              <a:rPr altLang="zh-CN" b="1" dirty="0" sz="1400" lang="en-US">
                <a:latin typeface="+mn-ea"/>
                <a:cs typeface="Times New Roman" panose="02020603050405020304" pitchFamily="18" charset="0"/>
              </a:rPr>
              <a:t>【</a:t>
            </a:r>
            <a:r>
              <a:rPr altLang="en-US" b="1" dirty="0" sz="1400" lang="zh-CN">
                <a:latin typeface="+mn-ea"/>
                <a:cs typeface="Times New Roman" panose="02020603050405020304" pitchFamily="18" charset="0"/>
              </a:rPr>
              <a:t>已办事项</a:t>
            </a:r>
            <a:r>
              <a:rPr altLang="zh-CN" b="1" dirty="0" sz="1400" lang="en-US">
                <a:latin typeface="+mn-ea"/>
                <a:cs typeface="Times New Roman" panose="02020603050405020304" pitchFamily="18" charset="0"/>
              </a:rPr>
              <a:t>】</a:t>
            </a:r>
            <a:r>
              <a:rPr altLang="en-US" b="1" dirty="0" sz="1400" lang="zh-CN">
                <a:latin typeface="+mn-ea"/>
                <a:cs typeface="Times New Roman" panose="02020603050405020304" pitchFamily="18" charset="0"/>
              </a:rPr>
              <a:t>中查看审核进度并打印。</a:t>
            </a:r>
            <a:endParaRPr altLang="zh-CN" b="1" dirty="0" sz="1400" lang="en-US">
              <a:latin typeface="+mn-ea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altLang="en-US" b="1" dirty="0" sz="1400" lang="zh-CN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申请获得发展助学金（含续评项目）的同学，需要打印提交： “助学金申请”纸质表格！</a:t>
            </a:r>
            <a:endParaRPr altLang="zh-CN" b="1" dirty="0" sz="1400" lang="en-US">
              <a:solidFill>
                <a:srgbClr val="C00000"/>
              </a:solidFill>
              <a:latin typeface="+mn-ea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altLang="zh-CN" b="1" dirty="0" sz="1400" lang="en-US">
              <a:latin typeface="+mn-ea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altLang="zh-CN" b="1" dirty="0" sz="1400" lang="zh-CN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048673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/>
          <a:noFill/>
          <a:ln>
            <a:noFill/>
          </a:ln>
          <a:effectLst/>
        </p:spPr>
        <p:txBody>
          <a:bodyPr anchor="ctr" anchorCtr="0" bIns="45720" compatLnSpc="1" lIns="91440" numCol="1" rIns="91440" tIns="45720" vert="horz" wrap="none">
            <a:spAutoFit/>
          </a:bodyPr>
          <a:p>
            <a:endParaRPr altLang="en-US" lang="zh-CN"/>
          </a:p>
        </p:txBody>
      </p:sp>
      <p:sp>
        <p:nvSpPr>
          <p:cNvPr id="1048674" name="Rectangle 5"/>
          <p:cNvSpPr>
            <a:spLocks noChangeArrowheads="1"/>
          </p:cNvSpPr>
          <p:nvPr/>
        </p:nvSpPr>
        <p:spPr bwMode="auto">
          <a:xfrm>
            <a:off x="228600" y="708025"/>
            <a:ext cx="12192000" cy="0"/>
          </a:xfrm>
          <a:prstGeom prst="rect"/>
          <a:noFill/>
          <a:ln>
            <a:noFill/>
          </a:ln>
          <a:effectLst/>
        </p:spPr>
        <p:txBody>
          <a:bodyPr anchor="ctr" anchorCtr="0" bIns="45720" compatLnSpc="1" lIns="91440" numCol="1" rIns="91440" tIns="45720" vert="horz" wrap="none">
            <a:spAutoFit/>
          </a:bodyPr>
          <a:p>
            <a:endParaRPr altLang="en-US" lang="zh-CN"/>
          </a:p>
        </p:txBody>
      </p:sp>
      <p:sp>
        <p:nvSpPr>
          <p:cNvPr id="1048675" name="Rectangle 6"/>
          <p:cNvSpPr>
            <a:spLocks noChangeArrowheads="1"/>
          </p:cNvSpPr>
          <p:nvPr/>
        </p:nvSpPr>
        <p:spPr bwMode="auto">
          <a:xfrm>
            <a:off x="1357999" y="4162507"/>
            <a:ext cx="5413636" cy="307777"/>
          </a:xfrm>
          <a:prstGeom prst="rect"/>
          <a:noFill/>
          <a:ln>
            <a:noFill/>
          </a:ln>
          <a:effectLst/>
        </p:spPr>
        <p:txBody>
          <a:bodyPr anchor="ctr" anchorCtr="0" bIns="45720" compatLnSpc="1" lIns="91440" numCol="1" rIns="91440" tIns="45720" vert="horz" wrap="square">
            <a:spAutoFit/>
          </a:bodyPr>
          <a:p>
            <a:pPr eaLnBrk="0" fontAlgn="base" hangingPunct="0" indent="-285750" marL="28575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altLang="zh-CN" b="1" dirty="0" sz="1400" lang="zh-CN">
                <a:latin typeface="+mn-ea"/>
                <a:cs typeface="Times New Roman" panose="02020603050405020304" pitchFamily="18" charset="0"/>
              </a:rPr>
              <a:t>点击右上角下载按钮，下载</a:t>
            </a:r>
            <a:r>
              <a:rPr altLang="zh-CN" b="1" dirty="0" sz="1400" lang="en-US">
                <a:latin typeface="+mn-ea"/>
                <a:cs typeface="Times New Roman" panose="02020603050405020304" pitchFamily="18" charset="0"/>
              </a:rPr>
              <a:t>PDF</a:t>
            </a:r>
            <a:r>
              <a:rPr altLang="en-US" b="1" dirty="0" sz="1400" lang="zh-CN">
                <a:latin typeface="+mn-ea"/>
                <a:cs typeface="Times New Roman" panose="02020603050405020304" pitchFamily="18" charset="0"/>
              </a:rPr>
              <a:t>进行打印后提交至学院。</a:t>
            </a:r>
            <a:endParaRPr altLang="en-US" b="1" dirty="0" sz="1400" lang="zh-CN"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2097173" name="图片 17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2475037" y="1610198"/>
            <a:ext cx="5232980" cy="789962"/>
          </a:xfrm>
          <a:prstGeom prst="rect"/>
        </p:spPr>
      </p:pic>
      <p:cxnSp>
        <p:nvCxnSpPr>
          <p:cNvPr id="3145749" name="直接箭头连接符 18"/>
          <p:cNvCxnSpPr>
            <a:cxnSpLocks/>
          </p:cNvCxnSpPr>
          <p:nvPr/>
        </p:nvCxnSpPr>
        <p:spPr>
          <a:xfrm flipH="1">
            <a:off x="7720929" y="1873295"/>
            <a:ext cx="807243" cy="349475"/>
          </a:xfrm>
          <a:prstGeom prst="straightConnector1"/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76" name="矩形 19"/>
          <p:cNvSpPr/>
          <p:nvPr/>
        </p:nvSpPr>
        <p:spPr>
          <a:xfrm>
            <a:off x="8541085" y="1798158"/>
            <a:ext cx="1020552" cy="307777"/>
          </a:xfrm>
          <a:prstGeom prst="rect"/>
        </p:spPr>
        <p:txBody>
          <a:bodyPr wrap="square">
            <a:spAutoFit/>
          </a:bodyPr>
          <a:p>
            <a:r>
              <a:rPr altLang="en-US" b="1" dirty="0" sz="1400" lang="zh-CN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已办事项</a:t>
            </a:r>
            <a:endParaRPr altLang="en-US" dirty="0" sz="1400" lang="zh-CN">
              <a:solidFill>
                <a:srgbClr val="C00000"/>
              </a:solidFill>
            </a:endParaRPr>
          </a:p>
        </p:txBody>
      </p:sp>
      <p:sp>
        <p:nvSpPr>
          <p:cNvPr id="1048677" name="矩形 28"/>
          <p:cNvSpPr/>
          <p:nvPr/>
        </p:nvSpPr>
        <p:spPr>
          <a:xfrm>
            <a:off x="8171377" y="5111927"/>
            <a:ext cx="902811" cy="307777"/>
          </a:xfrm>
          <a:prstGeom prst="rect"/>
        </p:spPr>
        <p:txBody>
          <a:bodyPr wrap="none">
            <a:spAutoFit/>
          </a:bodyPr>
          <a:p>
            <a:r>
              <a:rPr altLang="en-US" b="1" dirty="0" sz="1400" lang="zh-CN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下载按钮</a:t>
            </a:r>
            <a:endParaRPr altLang="en-US" dirty="0" sz="1400" lang="zh-CN">
              <a:solidFill>
                <a:srgbClr val="C00000"/>
              </a:solidFill>
            </a:endParaRPr>
          </a:p>
        </p:txBody>
      </p:sp>
      <p:sp>
        <p:nvSpPr>
          <p:cNvPr id="1048678" name="iconfont-11899-5651573"/>
          <p:cNvSpPr>
            <a:spLocks noChangeAspect="1"/>
          </p:cNvSpPr>
          <p:nvPr/>
        </p:nvSpPr>
        <p:spPr bwMode="auto">
          <a:xfrm>
            <a:off x="8317939" y="4692822"/>
            <a:ext cx="609685" cy="419105"/>
          </a:xfrm>
          <a:custGeom>
            <a:avLst/>
            <a:gdLst>
              <a:gd name="T0" fmla="*/ 8386 w 10375"/>
              <a:gd name="T1" fmla="*/ 2675 h 7133"/>
              <a:gd name="T2" fmla="*/ 5188 w 10375"/>
              <a:gd name="T3" fmla="*/ 0 h 7133"/>
              <a:gd name="T4" fmla="*/ 2335 w 10375"/>
              <a:gd name="T5" fmla="*/ 1784 h 7133"/>
              <a:gd name="T6" fmla="*/ 0 w 10375"/>
              <a:gd name="T7" fmla="*/ 4459 h 7133"/>
              <a:gd name="T8" fmla="*/ 2594 w 10375"/>
              <a:gd name="T9" fmla="*/ 7133 h 7133"/>
              <a:gd name="T10" fmla="*/ 8213 w 10375"/>
              <a:gd name="T11" fmla="*/ 7133 h 7133"/>
              <a:gd name="T12" fmla="*/ 10374 w 10375"/>
              <a:gd name="T13" fmla="*/ 4904 h 7133"/>
              <a:gd name="T14" fmla="*/ 8386 w 10375"/>
              <a:gd name="T15" fmla="*/ 2675 h 7133"/>
              <a:gd name="T16" fmla="*/ 4322 w 10375"/>
              <a:gd name="T17" fmla="*/ 3567 h 7133"/>
              <a:gd name="T18" fmla="*/ 4322 w 10375"/>
              <a:gd name="T19" fmla="*/ 1945 h 7133"/>
              <a:gd name="T20" fmla="*/ 4485 w 10375"/>
              <a:gd name="T21" fmla="*/ 1783 h 7133"/>
              <a:gd name="T22" fmla="*/ 5890 w 10375"/>
              <a:gd name="T23" fmla="*/ 1783 h 7133"/>
              <a:gd name="T24" fmla="*/ 6052 w 10375"/>
              <a:gd name="T25" fmla="*/ 1945 h 7133"/>
              <a:gd name="T26" fmla="*/ 6052 w 10375"/>
              <a:gd name="T27" fmla="*/ 3567 h 7133"/>
              <a:gd name="T28" fmla="*/ 6966 w 10375"/>
              <a:gd name="T29" fmla="*/ 3567 h 7133"/>
              <a:gd name="T30" fmla="*/ 7082 w 10375"/>
              <a:gd name="T31" fmla="*/ 3841 h 7133"/>
              <a:gd name="T32" fmla="*/ 5304 w 10375"/>
              <a:gd name="T33" fmla="*/ 5675 h 7133"/>
              <a:gd name="T34" fmla="*/ 5071 w 10375"/>
              <a:gd name="T35" fmla="*/ 5675 h 7133"/>
              <a:gd name="T36" fmla="*/ 3293 w 10375"/>
              <a:gd name="T37" fmla="*/ 3841 h 7133"/>
              <a:gd name="T38" fmla="*/ 3409 w 10375"/>
              <a:gd name="T39" fmla="*/ 3566 h 7133"/>
              <a:gd name="T40" fmla="*/ 4322 w 10375"/>
              <a:gd name="T41" fmla="*/ 3567 h 7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375" h="7133">
                <a:moveTo>
                  <a:pt x="8386" y="2675"/>
                </a:moveTo>
                <a:cubicBezTo>
                  <a:pt x="8084" y="1159"/>
                  <a:pt x="6786" y="0"/>
                  <a:pt x="5188" y="0"/>
                </a:cubicBezTo>
                <a:cubicBezTo>
                  <a:pt x="3934" y="0"/>
                  <a:pt x="2854" y="714"/>
                  <a:pt x="2335" y="1784"/>
                </a:cubicBezTo>
                <a:cubicBezTo>
                  <a:pt x="994" y="1963"/>
                  <a:pt x="0" y="3077"/>
                  <a:pt x="0" y="4459"/>
                </a:cubicBezTo>
                <a:cubicBezTo>
                  <a:pt x="0" y="5930"/>
                  <a:pt x="1168" y="7133"/>
                  <a:pt x="2594" y="7133"/>
                </a:cubicBezTo>
                <a:lnTo>
                  <a:pt x="8213" y="7133"/>
                </a:lnTo>
                <a:cubicBezTo>
                  <a:pt x="9423" y="7133"/>
                  <a:pt x="10374" y="6152"/>
                  <a:pt x="10374" y="4904"/>
                </a:cubicBezTo>
                <a:cubicBezTo>
                  <a:pt x="10375" y="3745"/>
                  <a:pt x="9468" y="2764"/>
                  <a:pt x="8386" y="2675"/>
                </a:cubicBezTo>
                <a:close/>
                <a:moveTo>
                  <a:pt x="4322" y="3567"/>
                </a:moveTo>
                <a:lnTo>
                  <a:pt x="4322" y="1945"/>
                </a:lnTo>
                <a:cubicBezTo>
                  <a:pt x="4322" y="1855"/>
                  <a:pt x="4395" y="1783"/>
                  <a:pt x="4485" y="1783"/>
                </a:cubicBezTo>
                <a:lnTo>
                  <a:pt x="5890" y="1783"/>
                </a:lnTo>
                <a:cubicBezTo>
                  <a:pt x="5980" y="1783"/>
                  <a:pt x="6052" y="1855"/>
                  <a:pt x="6052" y="1945"/>
                </a:cubicBezTo>
                <a:lnTo>
                  <a:pt x="6052" y="3567"/>
                </a:lnTo>
                <a:lnTo>
                  <a:pt x="6966" y="3567"/>
                </a:lnTo>
                <a:cubicBezTo>
                  <a:pt x="7110" y="3567"/>
                  <a:pt x="7182" y="3739"/>
                  <a:pt x="7082" y="3841"/>
                </a:cubicBezTo>
                <a:lnTo>
                  <a:pt x="5304" y="5675"/>
                </a:lnTo>
                <a:cubicBezTo>
                  <a:pt x="5240" y="5742"/>
                  <a:pt x="5135" y="5742"/>
                  <a:pt x="5071" y="5675"/>
                </a:cubicBezTo>
                <a:lnTo>
                  <a:pt x="3293" y="3841"/>
                </a:lnTo>
                <a:cubicBezTo>
                  <a:pt x="3193" y="3739"/>
                  <a:pt x="3266" y="3566"/>
                  <a:pt x="3409" y="3566"/>
                </a:cubicBezTo>
                <a:lnTo>
                  <a:pt x="4322" y="35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48679" name="椭圆 23"/>
          <p:cNvSpPr/>
          <p:nvPr/>
        </p:nvSpPr>
        <p:spPr>
          <a:xfrm>
            <a:off x="6290444" y="2025323"/>
            <a:ext cx="1391387" cy="486724"/>
          </a:xfrm>
          <a:prstGeom prst="ellipse"/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pic>
        <p:nvPicPr>
          <p:cNvPr id="2097174" name="图片 5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2475037" y="2644111"/>
            <a:ext cx="5131837" cy="1512716"/>
          </a:xfrm>
          <a:prstGeom prst="rect"/>
        </p:spPr>
      </p:pic>
      <p:cxnSp>
        <p:nvCxnSpPr>
          <p:cNvPr id="3145750" name="直接箭头连接符 7"/>
          <p:cNvCxnSpPr>
            <a:cxnSpLocks/>
          </p:cNvCxnSpPr>
          <p:nvPr/>
        </p:nvCxnSpPr>
        <p:spPr>
          <a:xfrm flipH="1" flipV="1">
            <a:off x="4174671" y="3559629"/>
            <a:ext cx="866981" cy="170528"/>
          </a:xfrm>
          <a:prstGeom prst="straightConnector1"/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80" name="矩形 14"/>
          <p:cNvSpPr/>
          <p:nvPr/>
        </p:nvSpPr>
        <p:spPr>
          <a:xfrm>
            <a:off x="5183343" y="3642792"/>
            <a:ext cx="1020552" cy="307777"/>
          </a:xfrm>
          <a:prstGeom prst="rect"/>
        </p:spPr>
        <p:txBody>
          <a:bodyPr wrap="square">
            <a:spAutoFit/>
          </a:bodyPr>
          <a:p>
            <a:r>
              <a:rPr altLang="en-US" b="1" dirty="0" sz="1400" lang="zh-CN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点击申请</a:t>
            </a:r>
            <a:endParaRPr altLang="en-US" dirty="0" sz="1400" lang="zh-CN">
              <a:solidFill>
                <a:srgbClr val="C00000"/>
              </a:solidFill>
            </a:endParaRPr>
          </a:p>
        </p:txBody>
      </p:sp>
      <p:cxnSp>
        <p:nvCxnSpPr>
          <p:cNvPr id="3145751" name="直接箭头连接符 9"/>
          <p:cNvCxnSpPr>
            <a:cxnSpLocks/>
          </p:cNvCxnSpPr>
          <p:nvPr/>
        </p:nvCxnSpPr>
        <p:spPr>
          <a:xfrm flipH="1" flipV="1">
            <a:off x="7708017" y="4852042"/>
            <a:ext cx="337320" cy="100663"/>
          </a:xfrm>
          <a:prstGeom prst="straightConnector1"/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1" name="文本框 1"/>
          <p:cNvSpPr txBox="1">
            <a:spLocks noChangeArrowheads="1"/>
          </p:cNvSpPr>
          <p:nvPr/>
        </p:nvSpPr>
        <p:spPr bwMode="auto">
          <a:xfrm>
            <a:off x="2453540" y="2440653"/>
            <a:ext cx="8157028" cy="1082039"/>
          </a:xfrm>
          <a:prstGeom prst="rect"/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indent="-285750" marL="7429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indent="-228600" marL="11430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indent="-228600" marL="16002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indent="-228600" marL="20574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eaLnBrk="0" fontAlgn="base" hangingPunct="0" indent="-228600" marL="25146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eaLnBrk="0" fontAlgn="base" hangingPunct="0" indent="-228600" marL="29718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eaLnBrk="0" fontAlgn="base" hangingPunct="0" indent="-228600" marL="34290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eaLnBrk="0" fontAlgn="base" hangingPunct="0" indent="-228600" marL="38862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0" fontAlgn="base" hangingPunct="0" lvl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altLang="en-US" b="1" dirty="0" sz="4400" lang="zh-CN">
                <a:solidFill>
                  <a:srgbClr val="C00000"/>
                </a:solidFill>
                <a:latin typeface="微软雅黑" panose="020B0503020204020204" pitchFamily="34" charset="-122"/>
              </a:rPr>
              <a:t>家庭经济情况调查表打印</a:t>
            </a:r>
            <a:endParaRPr altLang="en-US" b="1" dirty="0" sz="4400" lang="zh-CN">
              <a:solidFill>
                <a:srgbClr val="C00000"/>
              </a:solidFill>
              <a:latin typeface="微软雅黑" panose="020B0503020204020204" pitchFamily="34" charset="-122"/>
            </a:endParaRPr>
          </a:p>
        </p:txBody>
      </p:sp>
      <p:sp>
        <p:nvSpPr>
          <p:cNvPr id="1048682" name="文本框 8"/>
          <p:cNvSpPr txBox="1"/>
          <p:nvPr/>
        </p:nvSpPr>
        <p:spPr>
          <a:xfrm>
            <a:off x="2219443" y="2349943"/>
            <a:ext cx="1031131" cy="1285240"/>
          </a:xfrm>
          <a:prstGeom prst="rect"/>
          <a:noFill/>
        </p:spPr>
        <p:txBody>
          <a:bodyPr rtlCol="0" wrap="square">
            <a:spAutoFit/>
          </a:bodyPr>
          <a:p>
            <a:pPr algn="l" defTabSz="4572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altLang="zh-CN" b="1" dirty="0" sz="8000" lang="en-US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altLang="zh-CN" baseline="0" b="1" cap="none" dirty="0" sz="8000" i="0" kern="1200" kumimoji="0" lang="en-US" noProof="0" normalizeH="0" spc="0" strike="noStrike" u="none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endParaRPr altLang="en-US" baseline="0" b="1" cap="none" dirty="0" sz="8000" i="0" kern="1200" kumimoji="0" lang="zh-CN" noProof="0" normalizeH="0" spc="0" strike="noStrike" u="none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3145752" name="直接连接符 9"/>
          <p:cNvCxnSpPr>
            <a:cxnSpLocks/>
          </p:cNvCxnSpPr>
          <p:nvPr/>
        </p:nvCxnSpPr>
        <p:spPr>
          <a:xfrm flipV="1">
            <a:off x="1956360" y="3683146"/>
            <a:ext cx="8769697" cy="1"/>
          </a:xfrm>
          <a:prstGeom prst="line"/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p14:dur="0"/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5" name="图片 29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 cstate="print"/>
          <a:srcRect b="44998"/>
          <a:stretch>
            <a:fillRect/>
          </a:stretch>
        </p:blipFill>
        <p:spPr>
          <a:xfrm>
            <a:off x="2706868" y="5611232"/>
            <a:ext cx="6942213" cy="1126703"/>
          </a:xfrm>
          <a:prstGeom prst="rect"/>
        </p:spPr>
      </p:pic>
      <p:sp>
        <p:nvSpPr>
          <p:cNvPr id="1048683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p>
            <a:r>
              <a:rPr altLang="en-US" dirty="0" lang="zh-CN"/>
              <a:t>家庭经济情况调查表打印</a:t>
            </a:r>
            <a:endParaRPr altLang="zh-CN" dirty="0" lang="zh-CN"/>
          </a:p>
        </p:txBody>
      </p:sp>
      <p:sp>
        <p:nvSpPr>
          <p:cNvPr id="1048684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/>
          <a:noFill/>
          <a:ln>
            <a:noFill/>
          </a:ln>
          <a:effectLst/>
        </p:spPr>
        <p:txBody>
          <a:bodyPr anchor="ctr" anchorCtr="0" bIns="45720" compatLnSpc="1" lIns="91440" numCol="1" rIns="91440" tIns="45720" vert="horz" wrap="none">
            <a:spAutoFit/>
          </a:bodyPr>
          <a:p>
            <a:endParaRPr altLang="en-US" lang="zh-CN"/>
          </a:p>
        </p:txBody>
      </p:sp>
      <p:sp>
        <p:nvSpPr>
          <p:cNvPr id="1048685" name="Rectangle 5"/>
          <p:cNvSpPr>
            <a:spLocks noChangeArrowheads="1"/>
          </p:cNvSpPr>
          <p:nvPr/>
        </p:nvSpPr>
        <p:spPr bwMode="auto">
          <a:xfrm>
            <a:off x="228600" y="708025"/>
            <a:ext cx="12192000" cy="0"/>
          </a:xfrm>
          <a:prstGeom prst="rect"/>
          <a:noFill/>
          <a:ln>
            <a:noFill/>
          </a:ln>
          <a:effectLst/>
        </p:spPr>
        <p:txBody>
          <a:bodyPr anchor="ctr" anchorCtr="0" bIns="45720" compatLnSpc="1" lIns="91440" numCol="1" rIns="91440" tIns="45720" vert="horz" wrap="none">
            <a:spAutoFit/>
          </a:bodyPr>
          <a:p>
            <a:endParaRPr altLang="en-US" lang="zh-CN"/>
          </a:p>
        </p:txBody>
      </p:sp>
      <p:sp>
        <p:nvSpPr>
          <p:cNvPr id="1048686" name="矩形 6"/>
          <p:cNvSpPr/>
          <p:nvPr/>
        </p:nvSpPr>
        <p:spPr>
          <a:xfrm>
            <a:off x="470811" y="1018354"/>
            <a:ext cx="11551142" cy="369332"/>
          </a:xfrm>
          <a:prstGeom prst="rect"/>
        </p:spPr>
        <p:txBody>
          <a:bodyPr wrap="square">
            <a:spAutoFit/>
          </a:bodyPr>
          <a:p>
            <a:r>
              <a:rPr altLang="en-US" b="1" sz="1600" lang="zh-CN">
                <a:latin typeface="+mn-ea"/>
                <a:cs typeface="Times New Roman" panose="02020603050405020304" pitchFamily="18" charset="0"/>
              </a:rPr>
              <a:t>在库困难同学</a:t>
            </a:r>
            <a:r>
              <a:rPr altLang="en-US" b="1" dirty="0" sz="1600" lang="zh-CN">
                <a:latin typeface="+mn-ea"/>
                <a:cs typeface="Times New Roman" panose="02020603050405020304" pitchFamily="18" charset="0"/>
              </a:rPr>
              <a:t>：</a:t>
            </a:r>
            <a:r>
              <a:rPr altLang="en-US" b="1" dirty="0" lang="zh-CN">
                <a:solidFill>
                  <a:schemeClr val="accent1"/>
                </a:solidFill>
                <a:latin typeface="+mn-ea"/>
                <a:cs typeface="Times New Roman" panose="02020603050405020304" pitchFamily="18" charset="0"/>
              </a:rPr>
              <a:t>本人</a:t>
            </a:r>
            <a:r>
              <a:rPr altLang="en-US" b="1" dirty="0" sz="1600" lang="zh-CN">
                <a:latin typeface="+mn-ea"/>
                <a:cs typeface="Times New Roman" panose="02020603050405020304" pitchFamily="18" charset="0"/>
              </a:rPr>
              <a:t>可通过数字交大</a:t>
            </a:r>
            <a:r>
              <a:rPr altLang="zh-CN" b="1" dirty="0" sz="1600" lang="en-US">
                <a:latin typeface="+mn-ea"/>
                <a:cs typeface="Times New Roman" panose="02020603050405020304" pitchFamily="18" charset="0"/>
              </a:rPr>
              <a:t>-</a:t>
            </a:r>
            <a:r>
              <a:rPr altLang="en-US" b="1" dirty="0" sz="1600" lang="zh-CN">
                <a:latin typeface="+mn-ea"/>
                <a:cs typeface="Times New Roman" panose="02020603050405020304" pitchFamily="18" charset="0"/>
              </a:rPr>
              <a:t>已办事项中找到审核通过的</a:t>
            </a:r>
            <a:r>
              <a:rPr altLang="zh-CN" b="1" dirty="0" sz="1600" lang="en-US">
                <a:latin typeface="+mn-ea"/>
                <a:cs typeface="Times New Roman" panose="02020603050405020304" pitchFamily="18" charset="0"/>
              </a:rPr>
              <a:t>【</a:t>
            </a:r>
            <a:r>
              <a:rPr altLang="en-US" b="1" dirty="0" sz="1600" lang="zh-CN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困难生申请</a:t>
            </a:r>
            <a:r>
              <a:rPr altLang="zh-CN" b="1" dirty="0" sz="1600" lang="en-US">
                <a:latin typeface="+mn-ea"/>
                <a:cs typeface="Times New Roman" panose="02020603050405020304" pitchFamily="18" charset="0"/>
              </a:rPr>
              <a:t>】- </a:t>
            </a:r>
            <a:r>
              <a:rPr altLang="en-US" b="1" dirty="0" sz="1600" lang="zh-CN">
                <a:latin typeface="+mn-ea"/>
                <a:cs typeface="Times New Roman" panose="02020603050405020304" pitchFamily="18" charset="0"/>
              </a:rPr>
              <a:t>右上角下载</a:t>
            </a:r>
            <a:r>
              <a:rPr altLang="zh-CN" b="1" dirty="0" sz="1600" lang="en-US">
                <a:latin typeface="+mn-ea"/>
                <a:cs typeface="Times New Roman" panose="02020603050405020304" pitchFamily="18" charset="0"/>
              </a:rPr>
              <a:t>PDF</a:t>
            </a:r>
            <a:r>
              <a:rPr altLang="en-US" b="1" dirty="0" sz="1600" lang="zh-CN">
                <a:latin typeface="+mn-ea"/>
                <a:cs typeface="Times New Roman" panose="02020603050405020304" pitchFamily="18" charset="0"/>
              </a:rPr>
              <a:t>进行打印；</a:t>
            </a:r>
            <a:endParaRPr altLang="zh-CN" b="1" dirty="0" sz="1600" lang="en-US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048687" name="Rectangle 6"/>
          <p:cNvSpPr>
            <a:spLocks noChangeArrowheads="1"/>
          </p:cNvSpPr>
          <p:nvPr/>
        </p:nvSpPr>
        <p:spPr bwMode="auto">
          <a:xfrm>
            <a:off x="2475312" y="5266593"/>
            <a:ext cx="5413636" cy="307777"/>
          </a:xfrm>
          <a:prstGeom prst="rect"/>
          <a:noFill/>
          <a:ln>
            <a:noFill/>
          </a:ln>
          <a:effectLst/>
        </p:spPr>
        <p:txBody>
          <a:bodyPr anchor="ctr" anchorCtr="0" bIns="45720" compatLnSpc="1" lIns="91440" numCol="1" rIns="91440" tIns="45720" vert="horz" wrap="square">
            <a:spAutoFit/>
          </a:bodyPr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altLang="zh-CN" b="1" dirty="0" sz="1400" lang="zh-CN">
                <a:solidFill>
                  <a:schemeClr val="accent1"/>
                </a:solidFill>
                <a:latin typeface="+mn-ea"/>
                <a:cs typeface="Times New Roman" panose="02020603050405020304" pitchFamily="18" charset="0"/>
              </a:rPr>
              <a:t>点击右上角下载按钮，下载</a:t>
            </a:r>
            <a:r>
              <a:rPr altLang="zh-CN" b="1" dirty="0" sz="1400" lang="en-US">
                <a:solidFill>
                  <a:schemeClr val="accent1"/>
                </a:solidFill>
                <a:latin typeface="+mn-ea"/>
                <a:cs typeface="Times New Roman" panose="02020603050405020304" pitchFamily="18" charset="0"/>
              </a:rPr>
              <a:t>PDF</a:t>
            </a:r>
            <a:r>
              <a:rPr altLang="en-US" b="1" dirty="0" sz="1400" lang="zh-CN">
                <a:solidFill>
                  <a:schemeClr val="accent1"/>
                </a:solidFill>
                <a:latin typeface="+mn-ea"/>
                <a:cs typeface="Times New Roman" panose="02020603050405020304" pitchFamily="18" charset="0"/>
              </a:rPr>
              <a:t>进行打印后提交至学院。</a:t>
            </a:r>
            <a:endParaRPr altLang="en-US" b="1" dirty="0" sz="1400" lang="zh-CN">
              <a:solidFill>
                <a:schemeClr val="accent1"/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048688" name="矩形 20"/>
          <p:cNvSpPr/>
          <p:nvPr/>
        </p:nvSpPr>
        <p:spPr>
          <a:xfrm>
            <a:off x="6986137" y="6499435"/>
            <a:ext cx="902811" cy="307777"/>
          </a:xfrm>
          <a:prstGeom prst="rect"/>
        </p:spPr>
        <p:txBody>
          <a:bodyPr wrap="none">
            <a:spAutoFit/>
          </a:bodyPr>
          <a:p>
            <a:r>
              <a:rPr altLang="en-US" b="1" dirty="0" sz="1400" lang="zh-CN">
                <a:solidFill>
                  <a:schemeClr val="accent1"/>
                </a:solidFill>
                <a:latin typeface="+mn-ea"/>
                <a:cs typeface="Times New Roman" panose="02020603050405020304" pitchFamily="18" charset="0"/>
              </a:rPr>
              <a:t>下载按钮</a:t>
            </a:r>
            <a:endParaRPr altLang="en-US" dirty="0" sz="1400" lang="zh-CN">
              <a:solidFill>
                <a:schemeClr val="accent1"/>
              </a:solidFill>
            </a:endParaRPr>
          </a:p>
        </p:txBody>
      </p:sp>
      <p:sp>
        <p:nvSpPr>
          <p:cNvPr id="1048689" name="iconfont-11899-5651573"/>
          <p:cNvSpPr>
            <a:spLocks noChangeAspect="1"/>
          </p:cNvSpPr>
          <p:nvPr/>
        </p:nvSpPr>
        <p:spPr bwMode="auto">
          <a:xfrm>
            <a:off x="7210516" y="5999268"/>
            <a:ext cx="609685" cy="419105"/>
          </a:xfrm>
          <a:custGeom>
            <a:avLst/>
            <a:gdLst>
              <a:gd name="T0" fmla="*/ 8386 w 10375"/>
              <a:gd name="T1" fmla="*/ 2675 h 7133"/>
              <a:gd name="T2" fmla="*/ 5188 w 10375"/>
              <a:gd name="T3" fmla="*/ 0 h 7133"/>
              <a:gd name="T4" fmla="*/ 2335 w 10375"/>
              <a:gd name="T5" fmla="*/ 1784 h 7133"/>
              <a:gd name="T6" fmla="*/ 0 w 10375"/>
              <a:gd name="T7" fmla="*/ 4459 h 7133"/>
              <a:gd name="T8" fmla="*/ 2594 w 10375"/>
              <a:gd name="T9" fmla="*/ 7133 h 7133"/>
              <a:gd name="T10" fmla="*/ 8213 w 10375"/>
              <a:gd name="T11" fmla="*/ 7133 h 7133"/>
              <a:gd name="T12" fmla="*/ 10374 w 10375"/>
              <a:gd name="T13" fmla="*/ 4904 h 7133"/>
              <a:gd name="T14" fmla="*/ 8386 w 10375"/>
              <a:gd name="T15" fmla="*/ 2675 h 7133"/>
              <a:gd name="T16" fmla="*/ 4322 w 10375"/>
              <a:gd name="T17" fmla="*/ 3567 h 7133"/>
              <a:gd name="T18" fmla="*/ 4322 w 10375"/>
              <a:gd name="T19" fmla="*/ 1945 h 7133"/>
              <a:gd name="T20" fmla="*/ 4485 w 10375"/>
              <a:gd name="T21" fmla="*/ 1783 h 7133"/>
              <a:gd name="T22" fmla="*/ 5890 w 10375"/>
              <a:gd name="T23" fmla="*/ 1783 h 7133"/>
              <a:gd name="T24" fmla="*/ 6052 w 10375"/>
              <a:gd name="T25" fmla="*/ 1945 h 7133"/>
              <a:gd name="T26" fmla="*/ 6052 w 10375"/>
              <a:gd name="T27" fmla="*/ 3567 h 7133"/>
              <a:gd name="T28" fmla="*/ 6966 w 10375"/>
              <a:gd name="T29" fmla="*/ 3567 h 7133"/>
              <a:gd name="T30" fmla="*/ 7082 w 10375"/>
              <a:gd name="T31" fmla="*/ 3841 h 7133"/>
              <a:gd name="T32" fmla="*/ 5304 w 10375"/>
              <a:gd name="T33" fmla="*/ 5675 h 7133"/>
              <a:gd name="T34" fmla="*/ 5071 w 10375"/>
              <a:gd name="T35" fmla="*/ 5675 h 7133"/>
              <a:gd name="T36" fmla="*/ 3293 w 10375"/>
              <a:gd name="T37" fmla="*/ 3841 h 7133"/>
              <a:gd name="T38" fmla="*/ 3409 w 10375"/>
              <a:gd name="T39" fmla="*/ 3566 h 7133"/>
              <a:gd name="T40" fmla="*/ 4322 w 10375"/>
              <a:gd name="T41" fmla="*/ 3567 h 7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375" h="7133">
                <a:moveTo>
                  <a:pt x="8386" y="2675"/>
                </a:moveTo>
                <a:cubicBezTo>
                  <a:pt x="8084" y="1159"/>
                  <a:pt x="6786" y="0"/>
                  <a:pt x="5188" y="0"/>
                </a:cubicBezTo>
                <a:cubicBezTo>
                  <a:pt x="3934" y="0"/>
                  <a:pt x="2854" y="714"/>
                  <a:pt x="2335" y="1784"/>
                </a:cubicBezTo>
                <a:cubicBezTo>
                  <a:pt x="994" y="1963"/>
                  <a:pt x="0" y="3077"/>
                  <a:pt x="0" y="4459"/>
                </a:cubicBezTo>
                <a:cubicBezTo>
                  <a:pt x="0" y="5930"/>
                  <a:pt x="1168" y="7133"/>
                  <a:pt x="2594" y="7133"/>
                </a:cubicBezTo>
                <a:lnTo>
                  <a:pt x="8213" y="7133"/>
                </a:lnTo>
                <a:cubicBezTo>
                  <a:pt x="9423" y="7133"/>
                  <a:pt x="10374" y="6152"/>
                  <a:pt x="10374" y="4904"/>
                </a:cubicBezTo>
                <a:cubicBezTo>
                  <a:pt x="10375" y="3745"/>
                  <a:pt x="9468" y="2764"/>
                  <a:pt x="8386" y="2675"/>
                </a:cubicBezTo>
                <a:close/>
                <a:moveTo>
                  <a:pt x="4322" y="3567"/>
                </a:moveTo>
                <a:lnTo>
                  <a:pt x="4322" y="1945"/>
                </a:lnTo>
                <a:cubicBezTo>
                  <a:pt x="4322" y="1855"/>
                  <a:pt x="4395" y="1783"/>
                  <a:pt x="4485" y="1783"/>
                </a:cubicBezTo>
                <a:lnTo>
                  <a:pt x="5890" y="1783"/>
                </a:lnTo>
                <a:cubicBezTo>
                  <a:pt x="5980" y="1783"/>
                  <a:pt x="6052" y="1855"/>
                  <a:pt x="6052" y="1945"/>
                </a:cubicBezTo>
                <a:lnTo>
                  <a:pt x="6052" y="3567"/>
                </a:lnTo>
                <a:lnTo>
                  <a:pt x="6966" y="3567"/>
                </a:lnTo>
                <a:cubicBezTo>
                  <a:pt x="7110" y="3567"/>
                  <a:pt x="7182" y="3739"/>
                  <a:pt x="7082" y="3841"/>
                </a:cubicBezTo>
                <a:lnTo>
                  <a:pt x="5304" y="5675"/>
                </a:lnTo>
                <a:cubicBezTo>
                  <a:pt x="5240" y="5742"/>
                  <a:pt x="5135" y="5742"/>
                  <a:pt x="5071" y="5675"/>
                </a:cubicBezTo>
                <a:lnTo>
                  <a:pt x="3293" y="3841"/>
                </a:lnTo>
                <a:cubicBezTo>
                  <a:pt x="3193" y="3739"/>
                  <a:pt x="3266" y="3566"/>
                  <a:pt x="3409" y="3566"/>
                </a:cubicBezTo>
                <a:lnTo>
                  <a:pt x="4322" y="35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cxnSp>
        <p:nvCxnSpPr>
          <p:cNvPr id="3145753" name="直接箭头连接符 31"/>
          <p:cNvCxnSpPr>
            <a:cxnSpLocks/>
          </p:cNvCxnSpPr>
          <p:nvPr/>
        </p:nvCxnSpPr>
        <p:spPr>
          <a:xfrm flipV="1">
            <a:off x="8309748" y="5999268"/>
            <a:ext cx="425690" cy="209552"/>
          </a:xfrm>
          <a:prstGeom prst="straightConnector1"/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97176" name="图片 9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1221774" y="1610198"/>
            <a:ext cx="9748452" cy="3037839"/>
          </a:xfrm>
          <a:prstGeom prst="rect"/>
        </p:spPr>
      </p:pic>
      <p:sp>
        <p:nvSpPr>
          <p:cNvPr id="1048690" name="椭圆 11"/>
          <p:cNvSpPr/>
          <p:nvPr/>
        </p:nvSpPr>
        <p:spPr>
          <a:xfrm>
            <a:off x="6420051" y="2147315"/>
            <a:ext cx="1126155" cy="595885"/>
          </a:xfrm>
          <a:prstGeom prst="ellipse"/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sp>
        <p:nvSpPr>
          <p:cNvPr id="1048691" name="椭圆 28"/>
          <p:cNvSpPr/>
          <p:nvPr/>
        </p:nvSpPr>
        <p:spPr>
          <a:xfrm>
            <a:off x="3309487" y="4135420"/>
            <a:ext cx="1126155" cy="595885"/>
          </a:xfrm>
          <a:prstGeom prst="ellipse"/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cxnSp>
        <p:nvCxnSpPr>
          <p:cNvPr id="3145754" name="直接箭头连接符 32"/>
          <p:cNvCxnSpPr>
            <a:cxnSpLocks/>
          </p:cNvCxnSpPr>
          <p:nvPr/>
        </p:nvCxnSpPr>
        <p:spPr>
          <a:xfrm flipH="1" flipV="1">
            <a:off x="4616189" y="4584613"/>
            <a:ext cx="800312" cy="281808"/>
          </a:xfrm>
          <a:prstGeom prst="straightConnector1"/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55" name="直接箭头连接符 33"/>
          <p:cNvCxnSpPr>
            <a:cxnSpLocks/>
          </p:cNvCxnSpPr>
          <p:nvPr/>
        </p:nvCxnSpPr>
        <p:spPr>
          <a:xfrm flipH="1" flipV="1">
            <a:off x="7546206" y="2729910"/>
            <a:ext cx="800312" cy="281808"/>
          </a:xfrm>
          <a:prstGeom prst="straightConnector1"/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92" name="矩形 34"/>
          <p:cNvSpPr/>
          <p:nvPr/>
        </p:nvSpPr>
        <p:spPr>
          <a:xfrm>
            <a:off x="8569862" y="2975228"/>
            <a:ext cx="902811" cy="307777"/>
          </a:xfrm>
          <a:prstGeom prst="rect"/>
        </p:spPr>
        <p:txBody>
          <a:bodyPr wrap="none">
            <a:spAutoFit/>
          </a:bodyPr>
          <a:p>
            <a:r>
              <a:rPr altLang="en-US" b="1" dirty="0" sz="1400" lang="zh-CN">
                <a:solidFill>
                  <a:srgbClr val="00B0F0"/>
                </a:solidFill>
                <a:latin typeface="+mn-ea"/>
                <a:cs typeface="Times New Roman" panose="02020603050405020304" pitchFamily="18" charset="0"/>
              </a:rPr>
              <a:t>已办事项</a:t>
            </a:r>
            <a:endParaRPr altLang="en-US" dirty="0" sz="1400" lang="zh-CN">
              <a:solidFill>
                <a:srgbClr val="00B0F0"/>
              </a:solidFill>
            </a:endParaRPr>
          </a:p>
        </p:txBody>
      </p:sp>
      <p:sp>
        <p:nvSpPr>
          <p:cNvPr id="1048693" name="矩形 35"/>
          <p:cNvSpPr/>
          <p:nvPr/>
        </p:nvSpPr>
        <p:spPr>
          <a:xfrm>
            <a:off x="5597048" y="4775957"/>
            <a:ext cx="902811" cy="307777"/>
          </a:xfrm>
          <a:prstGeom prst="rect"/>
        </p:spPr>
        <p:txBody>
          <a:bodyPr wrap="none">
            <a:spAutoFit/>
          </a:bodyPr>
          <a:p>
            <a:r>
              <a:rPr altLang="en-US" b="1" dirty="0" sz="1400" lang="zh-CN">
                <a:solidFill>
                  <a:srgbClr val="00B0F0"/>
                </a:solidFill>
                <a:latin typeface="+mn-ea"/>
                <a:cs typeface="Times New Roman" panose="02020603050405020304" pitchFamily="18" charset="0"/>
              </a:rPr>
              <a:t>点开申请</a:t>
            </a:r>
            <a:endParaRPr altLang="en-US" dirty="0" sz="1400" lang="zh-CN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文本占位符 3"/>
          <p:cNvSpPr>
            <a:spLocks noGrp="1"/>
          </p:cNvSpPr>
          <p:nvPr>
            <p:ph type="body" sz="quarter" idx="14"/>
          </p:nvPr>
        </p:nvSpPr>
        <p:spPr>
          <a:xfrm>
            <a:off x="984100" y="88314"/>
            <a:ext cx="8783024" cy="598488"/>
          </a:xfrm>
        </p:spPr>
        <p:txBody>
          <a:bodyPr/>
          <a:p>
            <a:r>
              <a:rPr altLang="en-US" dirty="0" lang="zh-CN"/>
              <a:t>设奖</a:t>
            </a:r>
            <a:r>
              <a:rPr altLang="en-US" lang="zh-CN"/>
              <a:t>方名称</a:t>
            </a:r>
            <a:endParaRPr altLang="en-US" dirty="0" lang="zh-CN"/>
          </a:p>
        </p:txBody>
      </p:sp>
      <p:graphicFrame>
        <p:nvGraphicFramePr>
          <p:cNvPr id="4194304" name="表格 2"/>
          <p:cNvGraphicFramePr>
            <a:graphicFrameLocks noGrp="1"/>
          </p:cNvGraphicFramePr>
          <p:nvPr/>
        </p:nvGraphicFramePr>
        <p:xfrm>
          <a:off x="255452" y="766149"/>
          <a:ext cx="5760718" cy="5624712"/>
        </p:xfrm>
        <a:graphic>
          <a:graphicData uri="http://schemas.openxmlformats.org/drawingml/2006/table">
            <a:tbl>
              <a:tblPr firstRow="1" firstCol="1">
                <a:tableStyleId>{21E4AEA4-8DFA-4A89-87EB-49C32662AFE0}</a:tableStyleId>
              </a:tblPr>
              <a:tblGrid>
                <a:gridCol w="4096417"/>
                <a:gridCol w="1664301"/>
              </a:tblGrid>
              <a:tr h="267313">
                <a:tc>
                  <a:txBody>
                    <a:bodyPr/>
                    <a:p>
                      <a:pPr algn="ctr" fontAlgn="ctr"/>
                      <a:r>
                        <a:rPr altLang="en-US" dirty="0" sz="1800" lang="zh-CN" strike="noStrike" u="none">
                          <a:solidFill>
                            <a:schemeClr val="accent5"/>
                          </a:solidFill>
                          <a:effectLst/>
                        </a:rPr>
                        <a:t>奖项</a:t>
                      </a:r>
                      <a:endParaRPr altLang="en-US" b="1" dirty="0" sz="1800" i="0" lang="zh-CN" strike="noStrike" u="none">
                        <a:solidFill>
                          <a:schemeClr val="accent5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dirty="0" sz="1800" lang="zh-CN" strike="noStrike" u="none">
                          <a:solidFill>
                            <a:schemeClr val="accent5"/>
                          </a:solidFill>
                          <a:effectLst/>
                        </a:rPr>
                        <a:t>设奖方</a:t>
                      </a:r>
                      <a:endParaRPr altLang="en-US" b="1" dirty="0" sz="1800" i="0" lang="zh-CN" strike="noStrike" u="none">
                        <a:solidFill>
                          <a:schemeClr val="accent5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p>
                      <a:pPr algn="ctr" fontAlgn="ctr"/>
                      <a:r>
                        <a:rPr altLang="en-US" b="1" sz="900" kern="1200" lang="zh-CN" strike="noStrike" u="non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卓氏助学金</a:t>
                      </a:r>
                      <a:endParaRPr altLang="en-US" b="1" dirty="0" sz="900" kern="1200" lang="zh-CN" strike="noStrike" u="none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sz="900" kern="1200" lang="zh-CN" strike="noStrike" u="non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卓刘庆弟女士</a:t>
                      </a:r>
                      <a:endParaRPr altLang="en-US" dirty="0" sz="900" kern="1200" lang="zh-CN" strike="noStrike" u="non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p>
                      <a:pPr algn="ctr" fontAlgn="ctr"/>
                      <a:r>
                        <a:rPr altLang="zh-CN" dirty="0" sz="900" lang="en-US" strike="noStrike" u="none">
                          <a:effectLst/>
                        </a:rPr>
                        <a:t>58</a:t>
                      </a:r>
                      <a:r>
                        <a:rPr altLang="en-US" dirty="0" sz="900" lang="zh-CN" strike="noStrike" u="none">
                          <a:effectLst/>
                        </a:rPr>
                        <a:t>届船院校友助学金</a:t>
                      </a:r>
                      <a:endParaRPr altLang="en-US" b="0" dirty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周修典学长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p>
                      <a:pPr algn="ctr" fontAlgn="ctr"/>
                      <a:r>
                        <a:rPr altLang="en-US" dirty="0" sz="900" lang="zh-CN" strike="noStrike" u="none">
                          <a:effectLst/>
                        </a:rPr>
                        <a:t>爱菊助学金</a:t>
                      </a:r>
                      <a:endParaRPr altLang="en-US" b="0" dirty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刘浩清公益基金会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蔡淑芬奖助学金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朱全美先生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“黄振”博士助学基金、“刘聘三、张玲香”博士助学基金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刘有明学嫂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林胜兴杨素英帮困助学金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林胜兴教授、杨素英教授伉俪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罗伯特斯坦</a:t>
                      </a:r>
                      <a:r>
                        <a:rPr altLang="zh-CN" sz="900" lang="en-US" strike="noStrike" u="none">
                          <a:effectLst/>
                        </a:rPr>
                        <a:t>-</a:t>
                      </a:r>
                      <a:r>
                        <a:rPr altLang="en-US" sz="900" lang="zh-CN" strike="noStrike" u="none">
                          <a:effectLst/>
                        </a:rPr>
                        <a:t>严国觉励学金 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严国觉学长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勤俭助学金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杨臣勋勤俭基金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陶哲甫助学金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dirty="0" sz="900" lang="zh-CN" strike="noStrike" u="none">
                          <a:effectLst/>
                        </a:rPr>
                        <a:t>陶潘丽瑶学嫂及家人</a:t>
                      </a:r>
                      <a:endParaRPr altLang="en-US" b="0" dirty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王烨倪海琛励学金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王烨学长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校友爱心助学金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校友总会办公室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校友爱心助学金（马家騄专项）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马家騄学长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熊继昭奖助学金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dirty="0" sz="900" lang="zh-CN" strike="noStrike" u="none">
                          <a:effectLst/>
                        </a:rPr>
                        <a:t>吕庆元学长</a:t>
                      </a:r>
                      <a:endParaRPr altLang="en-US" b="0" dirty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赵曾珏、秦昭华助学金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 交通大学美洲校友基金会</a:t>
                      </a:r>
                      <a:endParaRPr altLang="en-US" b="0" dirty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84150"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铸人计划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zh-CN" dirty="0" sz="900" lang="en-US" strike="noStrike" u="none">
                          <a:effectLst/>
                        </a:rPr>
                        <a:t>87-90</a:t>
                      </a:r>
                      <a:r>
                        <a:rPr altLang="en-US" dirty="0" sz="900" lang="zh-CN" strike="noStrike" u="none">
                          <a:effectLst/>
                        </a:rPr>
                        <a:t>级学长</a:t>
                      </a:r>
                      <a:r>
                        <a:rPr altLang="en-US" dirty="0" sz="900" lang="zh-CN">
                          <a:effectLst/>
                          <a:sym typeface="+mn-ea"/>
                        </a:rPr>
                        <a:t>（具体看备注）</a:t>
                      </a:r>
                      <a:endParaRPr altLang="en-US" b="0" dirty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一路有你</a:t>
                      </a:r>
                      <a:r>
                        <a:rPr altLang="zh-CN" sz="900" lang="en-US" strike="noStrike" u="none">
                          <a:effectLst/>
                        </a:rPr>
                        <a:t>-</a:t>
                      </a:r>
                      <a:r>
                        <a:rPr altLang="en-US" sz="900" lang="zh-CN" strike="noStrike" u="none">
                          <a:effectLst/>
                        </a:rPr>
                        <a:t>校友励学金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dirty="0" sz="900" lang="zh-CN" strike="noStrike" u="none">
                          <a:effectLst/>
                        </a:rPr>
                        <a:t>校友（具体看备注）</a:t>
                      </a:r>
                      <a:endParaRPr altLang="en-US" b="0" dirty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p>
                      <a:pPr algn="ctr" fontAlgn="ctr"/>
                      <a:r>
                        <a:rPr altLang="en-US" dirty="0" sz="900" lang="zh-CN" strike="noStrike" u="none">
                          <a:effectLst/>
                        </a:rPr>
                        <a:t>宁波校友会奖助学金</a:t>
                      </a:r>
                      <a:endParaRPr altLang="en-US" b="0" dirty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宁波校友会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p>
                      <a:pPr algn="ctr" fontAlgn="ctr"/>
                      <a:r>
                        <a:rPr altLang="en-US" dirty="0" sz="900" lang="zh-CN" strike="noStrike" u="none">
                          <a:effectLst/>
                        </a:rPr>
                        <a:t>宁波爱心</a:t>
                      </a:r>
                      <a:r>
                        <a:rPr altLang="zh-CN" dirty="0" sz="900" lang="en-US" strike="noStrike" u="none">
                          <a:effectLst/>
                        </a:rPr>
                        <a:t>—</a:t>
                      </a:r>
                      <a:r>
                        <a:rPr altLang="en-US" dirty="0" sz="900" lang="zh-CN" strike="noStrike" u="none">
                          <a:effectLst/>
                        </a:rPr>
                        <a:t>宁波校友会助学基金（广天专项）</a:t>
                      </a:r>
                      <a:endParaRPr altLang="en-US" b="0" dirty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dirty="0" sz="900" lang="zh-CN" strike="noStrike" u="none">
                          <a:effectLst/>
                        </a:rPr>
                        <a:t>宁波校友会</a:t>
                      </a:r>
                      <a:endParaRPr altLang="en-US" b="0" dirty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p>
                      <a:pPr algn="ctr" fontAlgn="ctr"/>
                      <a:r>
                        <a:rPr altLang="zh-CN" sz="900" lang="en-US" strike="noStrike" u="none">
                          <a:effectLst/>
                        </a:rPr>
                        <a:t>77</a:t>
                      </a:r>
                      <a:r>
                        <a:rPr altLang="en-US" sz="900" lang="zh-CN" strike="noStrike" u="none">
                          <a:effectLst/>
                        </a:rPr>
                        <a:t>、</a:t>
                      </a:r>
                      <a:r>
                        <a:rPr altLang="zh-CN" sz="900" lang="en-US" strike="noStrike" u="none">
                          <a:effectLst/>
                        </a:rPr>
                        <a:t>78</a:t>
                      </a:r>
                      <a:r>
                        <a:rPr altLang="en-US" sz="900" lang="zh-CN" strike="noStrike" u="none">
                          <a:effectLst/>
                        </a:rPr>
                        <a:t>级校友励学金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zh-CN" dirty="0" sz="900" kern="1200" lang="en-US" strike="noStrike" u="non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77</a:t>
                      </a:r>
                      <a:r>
                        <a:rPr altLang="en-US" dirty="0" sz="900" kern="1200" lang="zh-CN" strike="noStrike" u="non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、</a:t>
                      </a:r>
                      <a:r>
                        <a:rPr altLang="zh-CN" dirty="0" sz="900" kern="1200" lang="en-US" strike="noStrike" u="non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78</a:t>
                      </a:r>
                      <a:r>
                        <a:rPr altLang="en-US" dirty="0" sz="900" kern="1200" lang="zh-CN" strike="noStrike" u="non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级校友</a:t>
                      </a:r>
                      <a:endParaRPr altLang="en-US" dirty="0" sz="900" kern="1200" lang="zh-CN" strike="noStrike" u="non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p>
                      <a:pPr algn="ctr" fontAlgn="ctr"/>
                      <a:r>
                        <a:rPr altLang="en-US" b="1" dirty="0" sz="900" kern="1200" lang="zh-CN" strike="noStrike" u="non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小米助学金</a:t>
                      </a:r>
                      <a:endParaRPr altLang="en-US" b="1" dirty="0" sz="900" kern="1200" lang="zh-CN" strike="noStrike" u="none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dirty="0" sz="900" kern="1200" lang="zh-CN" strike="noStrike" u="non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北京小米公益基金会</a:t>
                      </a:r>
                      <a:endParaRPr altLang="en-US" dirty="0" sz="900" kern="1200" lang="zh-CN" strike="noStrike" u="non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润励学金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葛群学长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正德馨助学金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徐学长伉俪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联想新生助学金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联想（北京）有限公司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22933"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胡燮和奖助学金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胡燮和学长儿子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4194305" name="表格 5"/>
          <p:cNvGraphicFramePr>
            <a:graphicFrameLocks noGrp="1"/>
          </p:cNvGraphicFramePr>
          <p:nvPr/>
        </p:nvGraphicFramePr>
        <p:xfrm>
          <a:off x="6175831" y="766148"/>
          <a:ext cx="5523752" cy="5617708"/>
        </p:xfrm>
        <a:graphic>
          <a:graphicData uri="http://schemas.openxmlformats.org/drawingml/2006/table">
            <a:tbl>
              <a:tblPr firstRow="1" firstCol="1">
                <a:tableStyleId>{21E4AEA4-8DFA-4A89-87EB-49C32662AFE0}</a:tableStyleId>
              </a:tblPr>
              <a:tblGrid>
                <a:gridCol w="3945537"/>
                <a:gridCol w="1578215"/>
              </a:tblGrid>
              <a:tr h="291916">
                <a:tc>
                  <a:txBody>
                    <a:bodyPr/>
                    <a:p>
                      <a:pPr algn="ctr" fontAlgn="ctr"/>
                      <a:r>
                        <a:rPr altLang="en-US" b="1" dirty="0" sz="1800" kern="1200" lang="zh-CN" strike="noStrike" u="none">
                          <a:solidFill>
                            <a:schemeClr val="accent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奖项</a:t>
                      </a:r>
                      <a:endParaRPr altLang="en-US" b="1" dirty="0" sz="1800" kern="1200" lang="zh-CN" strike="noStrike" u="none">
                        <a:solidFill>
                          <a:schemeClr val="accent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b="1" dirty="0" sz="1800" kern="1200" lang="zh-CN" strike="noStrike" u="none">
                          <a:solidFill>
                            <a:schemeClr val="accent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设奖方</a:t>
                      </a:r>
                      <a:endParaRPr altLang="en-US" b="1" dirty="0" sz="1800" kern="1200" lang="zh-CN" strike="noStrike" u="none">
                        <a:solidFill>
                          <a:schemeClr val="accent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健博助学金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梁慧雯女士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金清扬奖助学金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金清扬先生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刘永龄助学金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刘永龄基金会有限公司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上海市甬协公益基金会助学金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上海市甬协公益基金会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寒冬送温暖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上海市甬协公益基金会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叔蘋助学金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叔蘋同学会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汤菊梅助学金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汤菊梅女士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中国海油大学生助学基金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中国宋庆龄基金会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任闻玉助学金  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任九皋先生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柏年助学金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王柏年先生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金宝助学金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金宝慈善基金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台湾东华书局助学金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台湾东华书局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伍威权伙食资助基金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伍威权基金会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张明为全额奖助学金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张明为慈善基金会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291916"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张乃新奖助学金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张乃新基金会  </a:t>
                      </a:r>
                      <a:br>
                        <a:rPr altLang="en-US" sz="900" lang="zh-CN" strike="noStrike" u="none">
                          <a:effectLst/>
                        </a:rPr>
                      </a:br>
                      <a:r>
                        <a:rPr altLang="en-US" sz="900" lang="zh-CN" strike="noStrike" u="none">
                          <a:effectLst/>
                        </a:rPr>
                        <a:t>刘伦先生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p>
                      <a:pPr algn="ctr" fontAlgn="ctr"/>
                      <a:r>
                        <a:rPr altLang="en-US" dirty="0" sz="900" lang="zh-CN" strike="noStrike" u="none">
                          <a:effectLst/>
                        </a:rPr>
                        <a:t>徐雪梅励学金</a:t>
                      </a:r>
                      <a:endParaRPr altLang="en-US" b="0" dirty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徐雪梅女士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p>
                      <a:pPr algn="ctr" fontAlgn="ctr"/>
                      <a:r>
                        <a:rPr dirty="0" sz="900" lang="en-US" strike="noStrike" u="none">
                          <a:effectLst/>
                        </a:rPr>
                        <a:t>SMC</a:t>
                      </a:r>
                      <a:r>
                        <a:rPr altLang="en-US" dirty="0" sz="900" lang="zh-CN" strike="noStrike" u="none">
                          <a:effectLst/>
                        </a:rPr>
                        <a:t>助学金  </a:t>
                      </a:r>
                      <a:endParaRPr altLang="en-US" b="0" dirty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北京</a:t>
                      </a:r>
                      <a:r>
                        <a:rPr altLang="zh-CN" sz="900" lang="en-US" strike="noStrike" u="none">
                          <a:effectLst/>
                        </a:rPr>
                        <a:t>SMC</a:t>
                      </a:r>
                      <a:r>
                        <a:rPr altLang="en-US" sz="900" lang="zh-CN" strike="noStrike" u="none">
                          <a:effectLst/>
                        </a:rPr>
                        <a:t>教育基金会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金宝医学院助学金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金宝慈善基金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张丽娟助学金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张丽娟女士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437875"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国泰君安证券奖助学金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上海国泰君安社会公益基金会</a:t>
                      </a:r>
                      <a:br>
                        <a:rPr altLang="en-US" sz="900" lang="zh-CN" strike="noStrike" u="none">
                          <a:effectLst/>
                        </a:rPr>
                      </a:br>
                      <a:r>
                        <a:rPr altLang="en-US" sz="900" lang="zh-CN" strike="noStrike" u="none">
                          <a:effectLst/>
                        </a:rPr>
                        <a:t>国泰君安证券股份有限公司上海分公司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437875"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林陈孝文助学金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8位新评设奖方：诚品国际集团有限公司</a:t>
                      </a:r>
                      <a:endParaRPr altLang="en-US" sz="900" lang="zh-CN" strike="noStrike" u="none">
                        <a:effectLst/>
                      </a:endParaRPr>
                    </a:p>
                    <a:p>
                      <a:pPr algn="ctr" fontAlgn="ctr"/>
                      <a:r>
                        <a:rPr altLang="en-US" b="0" sz="900" i="0" lang="zh-CN" strike="noStrike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2位新评设奖方：林陈孝文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韦文德、况园珠伉俪扶贫奖学金</a:t>
                      </a:r>
                      <a:endParaRPr altLang="en-US" b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altLang="en-US" sz="900" lang="zh-CN" strike="noStrike" u="none">
                          <a:effectLst/>
                        </a:rPr>
                        <a:t>况园珠女士</a:t>
                      </a:r>
                      <a:endParaRPr altLang="en-US" b="0" dirty="0" sz="900" i="0" lang="zh-CN" strike="noStrike" u="non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p>
                      <a:pPr algn="ctr" defTabSz="914400" eaLnBrk="1" fontAlgn="ctr" hangingPunct="1" latinLnBrk="0" marL="0" rtl="0"/>
                      <a:r>
                        <a:rPr altLang="en-US" b="1" sz="900" kern="1200" lang="zh-CN" strike="noStrike" u="non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新长城自强助学金</a:t>
                      </a:r>
                      <a:endParaRPr altLang="en-US" b="1" sz="900" kern="1200" lang="zh-CN" strike="noStrike" u="none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defTabSz="914400" eaLnBrk="1" fontAlgn="ctr" hangingPunct="1" latinLnBrk="0" marL="0" rtl="0"/>
                      <a:r>
                        <a:rPr altLang="en-US" sz="900" kern="1200" lang="zh-CN" strike="noStrike" u="non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新长城自强助学金</a:t>
                      </a:r>
                      <a:endParaRPr altLang="en-US" dirty="0" sz="900" kern="1200" lang="zh-CN" strike="noStrike" u="non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198006">
                <a:tc>
                  <a:txBody>
                    <a:bodyPr/>
                    <a:p>
                      <a:pPr algn="ctr" fontAlgn="ctr"/>
                      <a:r>
                        <a:rPr altLang="en-US" b="1" dirty="0" sz="900" kern="1200" lang="zh-CN" strike="noStrike" u="non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上海市慈善基金会慈善教育基金</a:t>
                      </a:r>
                      <a:endParaRPr altLang="en-US" b="1" dirty="0" sz="900" kern="1200" lang="zh-CN" strike="noStrike" u="none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defTabSz="914400" eaLnBrk="1" fontAlgn="ctr" hangingPunct="1" latinLnBrk="0" marL="0" rtl="0"/>
                      <a:r>
                        <a:rPr altLang="en-US" dirty="0" sz="900" kern="1200" lang="zh-CN" strike="noStrike" u="non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上海市慈善基金会</a:t>
                      </a:r>
                      <a:endParaRPr altLang="en-US" dirty="0" sz="900" kern="1200" lang="zh-CN" strike="noStrike" u="non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2" name="文本框 1"/>
          <p:cNvSpPr txBox="1">
            <a:spLocks noChangeArrowheads="1"/>
          </p:cNvSpPr>
          <p:nvPr/>
        </p:nvSpPr>
        <p:spPr bwMode="auto">
          <a:xfrm>
            <a:off x="2453540" y="2440653"/>
            <a:ext cx="8157028" cy="1082039"/>
          </a:xfrm>
          <a:prstGeom prst="rect"/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indent="-285750" marL="7429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indent="-228600" marL="11430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indent="-228600" marL="16002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indent="-228600" marL="20574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eaLnBrk="0" fontAlgn="base" hangingPunct="0" indent="-228600" marL="25146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eaLnBrk="0" fontAlgn="base" hangingPunct="0" indent="-228600" marL="29718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eaLnBrk="0" fontAlgn="base" hangingPunct="0" indent="-228600" marL="34290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eaLnBrk="0" fontAlgn="base" hangingPunct="0" indent="-228600" marL="38862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0" fontAlgn="base" hangingPunct="0" lvl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altLang="en-US" b="1" dirty="0" sz="4400" lang="zh-CN">
                <a:solidFill>
                  <a:srgbClr val="C00000"/>
                </a:solidFill>
                <a:latin typeface="微软雅黑" panose="020B0503020204020204" pitchFamily="34" charset="-122"/>
              </a:rPr>
              <a:t>年度个人总结线上操作指南</a:t>
            </a:r>
            <a:endParaRPr altLang="en-US" baseline="0" b="1" cap="none" dirty="0" sz="4400" i="0" kern="1200" kumimoji="0" lang="zh-CN" noProof="0" normalizeH="0" spc="0" strike="noStrike" u="none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48593" name="文本框 8"/>
          <p:cNvSpPr txBox="1"/>
          <p:nvPr/>
        </p:nvSpPr>
        <p:spPr>
          <a:xfrm>
            <a:off x="2219443" y="2349943"/>
            <a:ext cx="1031131" cy="1285240"/>
          </a:xfrm>
          <a:prstGeom prst="rect"/>
          <a:noFill/>
        </p:spPr>
        <p:txBody>
          <a:bodyPr rtlCol="0" wrap="square">
            <a:spAutoFit/>
          </a:bodyPr>
          <a:p>
            <a:pPr algn="l" defTabSz="4572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altLang="zh-CN" b="1" dirty="0" sz="8000" lang="en-US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altLang="zh-CN" baseline="0" b="1" cap="none" dirty="0" sz="8000" i="0" kern="1200" kumimoji="0" lang="en-US" noProof="0" normalizeH="0" spc="0" strike="noStrike" u="none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endParaRPr altLang="en-US" baseline="0" b="1" cap="none" dirty="0" sz="8000" i="0" kern="1200" kumimoji="0" lang="zh-CN" noProof="0" normalizeH="0" spc="0" strike="noStrike" u="none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3145728" name="直接连接符 9"/>
          <p:cNvCxnSpPr>
            <a:cxnSpLocks/>
          </p:cNvCxnSpPr>
          <p:nvPr/>
        </p:nvCxnSpPr>
        <p:spPr>
          <a:xfrm flipV="1">
            <a:off x="1956360" y="3683146"/>
            <a:ext cx="8769697" cy="1"/>
          </a:xfrm>
          <a:prstGeom prst="line"/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p14:dur="0"/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文本占位符 3"/>
          <p:cNvSpPr>
            <a:spLocks noGrp="1"/>
          </p:cNvSpPr>
          <p:nvPr>
            <p:ph type="body" sz="quarter" idx="14"/>
          </p:nvPr>
        </p:nvSpPr>
        <p:spPr>
          <a:xfrm>
            <a:off x="984100" y="88314"/>
            <a:ext cx="8783024" cy="598488"/>
          </a:xfrm>
        </p:spPr>
        <p:txBody>
          <a:bodyPr/>
          <a:p>
            <a:r>
              <a:rPr altLang="en-US" dirty="0" lang="zh-CN"/>
              <a:t>年度个人总结申请及审批流程</a:t>
            </a:r>
            <a:endParaRPr altLang="en-US" dirty="0" lang="zh-CN"/>
          </a:p>
        </p:txBody>
      </p:sp>
      <p:grpSp>
        <p:nvGrpSpPr>
          <p:cNvPr id="45" name="组合 83"/>
          <p:cNvGrpSpPr/>
          <p:nvPr/>
        </p:nvGrpSpPr>
        <p:grpSpPr>
          <a:xfrm>
            <a:off x="2730640" y="1536847"/>
            <a:ext cx="1834436" cy="3157621"/>
            <a:chOff x="2882318" y="761123"/>
            <a:chExt cx="1834436" cy="3157621"/>
          </a:xfrm>
        </p:grpSpPr>
        <p:sp>
          <p:nvSpPr>
            <p:cNvPr id="1048595" name="圆角矩形 5">
              <a:hlinkClick r:id="rId1" action="ppaction://hlinksldjump"/>
            </p:cNvPr>
            <p:cNvSpPr/>
            <p:nvPr/>
          </p:nvSpPr>
          <p:spPr>
            <a:xfrm>
              <a:off x="3600054" y="761123"/>
              <a:ext cx="364331" cy="1250156"/>
            </a:xfrm>
            <a:prstGeom prst="roundRect"/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r>
                <a:rPr altLang="en-US" b="1" dirty="0" lang="zh-CN"/>
                <a:t>学生填写</a:t>
              </a:r>
              <a:endParaRPr altLang="en-US" b="1" dirty="0" lang="zh-CN"/>
            </a:p>
          </p:txBody>
        </p:sp>
        <p:sp>
          <p:nvSpPr>
            <p:cNvPr id="1048596" name="文本框 14"/>
            <p:cNvSpPr txBox="1"/>
            <p:nvPr/>
          </p:nvSpPr>
          <p:spPr>
            <a:xfrm>
              <a:off x="2882318" y="2227103"/>
              <a:ext cx="1834436" cy="1691641"/>
            </a:xfrm>
            <a:prstGeom prst="rect"/>
            <a:noFill/>
          </p:spPr>
          <p:txBody>
            <a:bodyPr rtlCol="0" wrap="square">
              <a:spAutoFit/>
            </a:bodyPr>
            <a:p>
              <a:pPr algn="ctr"/>
              <a:r>
                <a:rPr altLang="zh-CN" b="1" dirty="0" lang="en-US"/>
                <a:t>1.【</a:t>
              </a:r>
              <a:r>
                <a:rPr altLang="en-US" b="1" dirty="0" lang="zh-CN">
                  <a:solidFill>
                    <a:srgbClr val="C00000"/>
                  </a:solidFill>
                </a:rPr>
                <a:t>学生</a:t>
              </a:r>
              <a:r>
                <a:rPr altLang="zh-CN" b="1" dirty="0" lang="en-US"/>
                <a:t>】</a:t>
              </a:r>
              <a:endParaRPr altLang="zh-CN" b="1" dirty="0" lang="en-US"/>
            </a:p>
            <a:p>
              <a:pPr algn="ctr"/>
              <a:r>
                <a:rPr altLang="en-US" b="1" dirty="0" lang="zh-CN"/>
                <a:t>获得</a:t>
              </a:r>
              <a:r>
                <a:rPr altLang="en-US" b="1" dirty="0" lang="zh-CN">
                  <a:solidFill>
                    <a:srgbClr val="C00000"/>
                  </a:solidFill>
                  <a:highlight>
                    <a:srgbClr val="FFFF00"/>
                  </a:highlight>
                </a:rPr>
                <a:t>上年度助学金的同学提交</a:t>
              </a:r>
              <a:r>
                <a:rPr altLang="en-US" b="1" dirty="0" lang="zh-CN"/>
                <a:t>年度个人总结</a:t>
              </a:r>
              <a:endParaRPr altLang="zh-CN" b="1" dirty="0" lang="en-US"/>
            </a:p>
            <a:p>
              <a:pPr algn="ctr"/>
              <a:r>
                <a:rPr altLang="en-US" b="1" lang="zh-CN"/>
                <a:t>（</a:t>
              </a:r>
              <a:r>
                <a:rPr altLang="en-US" b="1" lang="zh-CN">
                  <a:solidFill>
                    <a:srgbClr val="C00000"/>
                  </a:solidFill>
                </a:rPr>
                <a:t>助学金名称选择去年所获项目</a:t>
              </a:r>
              <a:r>
                <a:rPr altLang="en-US" b="1" lang="zh-CN"/>
                <a:t>）</a:t>
              </a:r>
              <a:endParaRPr altLang="zh-CN" b="1" dirty="0" lang="en-US"/>
            </a:p>
          </p:txBody>
        </p:sp>
      </p:grpSp>
      <p:grpSp>
        <p:nvGrpSpPr>
          <p:cNvPr id="46" name="组合 84"/>
          <p:cNvGrpSpPr/>
          <p:nvPr/>
        </p:nvGrpSpPr>
        <p:grpSpPr>
          <a:xfrm>
            <a:off x="4565076" y="1536847"/>
            <a:ext cx="1559720" cy="3424320"/>
            <a:chOff x="4506112" y="761123"/>
            <a:chExt cx="1559720" cy="3424320"/>
          </a:xfrm>
        </p:grpSpPr>
        <p:sp>
          <p:nvSpPr>
            <p:cNvPr id="1048597" name="圆角矩形 23"/>
            <p:cNvSpPr/>
            <p:nvPr/>
          </p:nvSpPr>
          <p:spPr>
            <a:xfrm>
              <a:off x="5108179" y="761123"/>
              <a:ext cx="364331" cy="1250156"/>
            </a:xfrm>
            <a:prstGeom prst="roundRect"/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r>
                <a:rPr altLang="en-US" b="1" dirty="0" lang="zh-CN"/>
                <a:t>思政考核</a:t>
              </a:r>
              <a:endParaRPr altLang="en-US" b="1" dirty="0" lang="zh-CN"/>
            </a:p>
          </p:txBody>
        </p:sp>
        <p:sp>
          <p:nvSpPr>
            <p:cNvPr id="1048598" name="文本框 24"/>
            <p:cNvSpPr txBox="1"/>
            <p:nvPr/>
          </p:nvSpPr>
          <p:spPr>
            <a:xfrm>
              <a:off x="4506112" y="2227103"/>
              <a:ext cx="1559720" cy="1958340"/>
            </a:xfrm>
            <a:prstGeom prst="rect"/>
            <a:noFill/>
          </p:spPr>
          <p:txBody>
            <a:bodyPr rtlCol="0" wrap="square">
              <a:spAutoFit/>
            </a:bodyPr>
            <a:p>
              <a:pPr algn="ctr"/>
              <a:r>
                <a:rPr altLang="zh-CN" b="1" dirty="0" lang="en-US"/>
                <a:t>2.【</a:t>
              </a:r>
              <a:r>
                <a:rPr altLang="en-US" b="1" dirty="0" lang="zh-CN"/>
                <a:t>思政</a:t>
              </a:r>
              <a:r>
                <a:rPr altLang="zh-CN" b="1" dirty="0" lang="en-US"/>
                <a:t>】</a:t>
              </a:r>
              <a:endParaRPr altLang="zh-CN" b="1" dirty="0" lang="en-US"/>
            </a:p>
            <a:p>
              <a:pPr algn="ctr"/>
              <a:r>
                <a:rPr altLang="en-US" b="1" dirty="0" lang="zh-CN"/>
                <a:t>进行审核，并对上一年获得发展助学金的同学进行</a:t>
              </a:r>
              <a:r>
                <a:rPr altLang="zh-CN" b="1" dirty="0" lang="en-US">
                  <a:solidFill>
                    <a:srgbClr val="C00000"/>
                  </a:solidFill>
                </a:rPr>
                <a:t>ABC</a:t>
              </a:r>
              <a:r>
                <a:rPr altLang="en-US" b="1" dirty="0" lang="zh-CN"/>
                <a:t>档</a:t>
              </a:r>
              <a:endParaRPr altLang="zh-CN" b="1" dirty="0" lang="en-US"/>
            </a:p>
            <a:p>
              <a:pPr algn="ctr"/>
              <a:r>
                <a:rPr altLang="en-US" b="1" dirty="0" lang="zh-CN"/>
                <a:t>考核评定</a:t>
              </a:r>
              <a:endParaRPr altLang="en-US" b="1" dirty="0" lang="zh-CN">
                <a:highlight>
                  <a:srgbClr val="FFFF00"/>
                </a:highlight>
              </a:endParaRPr>
            </a:p>
          </p:txBody>
        </p:sp>
      </p:grpSp>
      <p:grpSp>
        <p:nvGrpSpPr>
          <p:cNvPr id="47" name="组合 85"/>
          <p:cNvGrpSpPr/>
          <p:nvPr/>
        </p:nvGrpSpPr>
        <p:grpSpPr>
          <a:xfrm>
            <a:off x="6314289" y="1536847"/>
            <a:ext cx="1559720" cy="2097881"/>
            <a:chOff x="6018609" y="761123"/>
            <a:chExt cx="1559720" cy="2097881"/>
          </a:xfrm>
        </p:grpSpPr>
        <p:sp>
          <p:nvSpPr>
            <p:cNvPr id="1048599" name="圆角矩形 25">
              <a:hlinkClick r:id="" action="ppaction://noaction"/>
            </p:cNvPr>
            <p:cNvSpPr/>
            <p:nvPr/>
          </p:nvSpPr>
          <p:spPr>
            <a:xfrm>
              <a:off x="6616304" y="761123"/>
              <a:ext cx="364331" cy="1250156"/>
            </a:xfrm>
            <a:prstGeom prst="roundRect"/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r>
                <a:rPr altLang="en-US" b="1" dirty="0" lang="zh-CN"/>
                <a:t>院系审核</a:t>
              </a:r>
              <a:endParaRPr altLang="en-US" b="1" dirty="0" lang="zh-CN"/>
            </a:p>
          </p:txBody>
        </p:sp>
        <p:sp>
          <p:nvSpPr>
            <p:cNvPr id="1048600" name="文本框 26"/>
            <p:cNvSpPr txBox="1"/>
            <p:nvPr/>
          </p:nvSpPr>
          <p:spPr>
            <a:xfrm>
              <a:off x="6018609" y="2212673"/>
              <a:ext cx="1559720" cy="646331"/>
            </a:xfrm>
            <a:prstGeom prst="rect"/>
            <a:noFill/>
          </p:spPr>
          <p:txBody>
            <a:bodyPr rtlCol="0" wrap="square">
              <a:spAutoFit/>
            </a:bodyPr>
            <a:p>
              <a:pPr algn="ctr"/>
              <a:r>
                <a:rPr altLang="zh-CN" b="1" dirty="0" lang="en-US"/>
                <a:t>3.【</a:t>
              </a:r>
              <a:r>
                <a:rPr altLang="en-US" b="1" dirty="0" lang="zh-CN"/>
                <a:t>院系</a:t>
              </a:r>
              <a:r>
                <a:rPr altLang="zh-CN" b="1" dirty="0" lang="en-US"/>
                <a:t>】</a:t>
              </a:r>
              <a:endParaRPr altLang="zh-CN" b="1" dirty="0" lang="en-US"/>
            </a:p>
            <a:p>
              <a:pPr algn="ctr"/>
              <a:r>
                <a:rPr altLang="en-US" b="1" dirty="0" lang="zh-CN"/>
                <a:t>进行审核</a:t>
              </a:r>
              <a:endParaRPr altLang="en-US" b="1" dirty="0" lang="zh-CN"/>
            </a:p>
          </p:txBody>
        </p:sp>
      </p:grpSp>
      <p:grpSp>
        <p:nvGrpSpPr>
          <p:cNvPr id="48" name="组合 86"/>
          <p:cNvGrpSpPr/>
          <p:nvPr/>
        </p:nvGrpSpPr>
        <p:grpSpPr>
          <a:xfrm>
            <a:off x="7822413" y="1405581"/>
            <a:ext cx="1559720" cy="2248374"/>
            <a:chOff x="7526733" y="629857"/>
            <a:chExt cx="1559720" cy="2248374"/>
          </a:xfrm>
        </p:grpSpPr>
        <p:sp>
          <p:nvSpPr>
            <p:cNvPr id="1048601" name="圆角矩形 27"/>
            <p:cNvSpPr/>
            <p:nvPr/>
          </p:nvSpPr>
          <p:spPr>
            <a:xfrm>
              <a:off x="8124428" y="629857"/>
              <a:ext cx="364331" cy="1512689"/>
            </a:xfrm>
            <a:prstGeom prst="roundRect"/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r>
                <a:rPr altLang="en-US" b="1" dirty="0" lang="zh-CN"/>
                <a:t>学生处审核</a:t>
              </a:r>
              <a:endParaRPr altLang="en-US" b="1" dirty="0" lang="zh-CN"/>
            </a:p>
          </p:txBody>
        </p:sp>
        <p:sp>
          <p:nvSpPr>
            <p:cNvPr id="1048602" name="文本框 28"/>
            <p:cNvSpPr txBox="1"/>
            <p:nvPr/>
          </p:nvSpPr>
          <p:spPr>
            <a:xfrm>
              <a:off x="7526733" y="2231900"/>
              <a:ext cx="1559720" cy="646331"/>
            </a:xfrm>
            <a:prstGeom prst="rect"/>
            <a:noFill/>
          </p:spPr>
          <p:txBody>
            <a:bodyPr rtlCol="0" wrap="square">
              <a:spAutoFit/>
            </a:bodyPr>
            <a:p>
              <a:pPr algn="ctr"/>
              <a:r>
                <a:rPr altLang="zh-CN" b="1" dirty="0" lang="en-US"/>
                <a:t>4.【</a:t>
              </a:r>
              <a:r>
                <a:rPr altLang="en-US" b="1" dirty="0" lang="zh-CN"/>
                <a:t>学生处</a:t>
              </a:r>
              <a:r>
                <a:rPr altLang="zh-CN" b="1" dirty="0" lang="en-US"/>
                <a:t>】</a:t>
              </a:r>
              <a:endParaRPr altLang="zh-CN" b="1" dirty="0" lang="en-US"/>
            </a:p>
            <a:p>
              <a:pPr algn="ctr"/>
              <a:r>
                <a:rPr altLang="en-US" b="1" dirty="0" lang="zh-CN"/>
                <a:t>进行审核</a:t>
              </a:r>
              <a:endParaRPr altLang="en-US" b="1" dirty="0" lang="zh-CN"/>
            </a:p>
          </p:txBody>
        </p:sp>
      </p:grpSp>
      <p:cxnSp>
        <p:nvCxnSpPr>
          <p:cNvPr id="3145729" name="直接箭头连接符 30"/>
          <p:cNvCxnSpPr>
            <a:cxnSpLocks/>
            <a:stCxn id="1048595" idx="3"/>
            <a:endCxn id="1048597" idx="1"/>
          </p:cNvCxnSpPr>
          <p:nvPr/>
        </p:nvCxnSpPr>
        <p:spPr>
          <a:xfrm>
            <a:off x="3812707" y="2161925"/>
            <a:ext cx="1354436" cy="0"/>
          </a:xfrm>
          <a:prstGeom prst="straightConnector1"/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0" name="直接箭头连接符 31"/>
          <p:cNvCxnSpPr>
            <a:cxnSpLocks/>
            <a:stCxn id="1048597" idx="3"/>
            <a:endCxn id="1048599" idx="1"/>
          </p:cNvCxnSpPr>
          <p:nvPr/>
        </p:nvCxnSpPr>
        <p:spPr>
          <a:xfrm>
            <a:off x="5531474" y="2161925"/>
            <a:ext cx="1380510" cy="0"/>
          </a:xfrm>
          <a:prstGeom prst="straightConnector1"/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1" name="直接箭头连接符 34"/>
          <p:cNvCxnSpPr>
            <a:cxnSpLocks/>
            <a:stCxn id="1048599" idx="3"/>
            <a:endCxn id="1048601" idx="1"/>
          </p:cNvCxnSpPr>
          <p:nvPr/>
        </p:nvCxnSpPr>
        <p:spPr>
          <a:xfrm>
            <a:off x="7276315" y="2161925"/>
            <a:ext cx="1143793" cy="1"/>
          </a:xfrm>
          <a:prstGeom prst="straightConnector1"/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03" name="平行四边形 40"/>
          <p:cNvSpPr/>
          <p:nvPr/>
        </p:nvSpPr>
        <p:spPr>
          <a:xfrm rot="5400000">
            <a:off x="-1129304" y="2485640"/>
            <a:ext cx="4226808" cy="718487"/>
          </a:xfrm>
          <a:prstGeom prst="parallelogram">
            <a:avLst>
              <a:gd name="adj" fmla="val 75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 vert="vert270"/>
          <a:p>
            <a:pPr algn="ctr"/>
            <a:r>
              <a:rPr altLang="en-US" b="1" dirty="0" sz="2400" lang="zh-CN"/>
              <a:t>年度个人总结流程</a:t>
            </a:r>
            <a:endParaRPr altLang="en-US" b="1" dirty="0" sz="2400" lang="zh-CN"/>
          </a:p>
        </p:txBody>
      </p:sp>
      <p:sp>
        <p:nvSpPr>
          <p:cNvPr id="1048604" name="矩形 1"/>
          <p:cNvSpPr/>
          <p:nvPr/>
        </p:nvSpPr>
        <p:spPr>
          <a:xfrm>
            <a:off x="842883" y="5298938"/>
            <a:ext cx="10699006" cy="975995"/>
          </a:xfrm>
          <a:prstGeom prst="rect"/>
          <a:ln w="19050">
            <a:solidFill>
              <a:schemeClr val="tx1"/>
            </a:solidFill>
            <a:prstDash val="lgDashDotDot"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defTabSz="457200" eaLnBrk="0" fontAlgn="base" hangingPunct="0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algn="l" defTabSz="457200" eaLnBrk="0" fontAlgn="base" hangingPunct="0" marL="457200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algn="l" defTabSz="457200" eaLnBrk="0" fontAlgn="base" hangingPunct="0" marL="914400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algn="l" defTabSz="457200" eaLnBrk="0" fontAlgn="base" hangingPunct="0" marL="1371600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algn="l" defTabSz="457200" eaLnBrk="0" fontAlgn="base" hangingPunct="0" marL="1828800" rtl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algn="l" defTabSz="914400" eaLnBrk="1" hangingPunct="1" latinLnBrk="0" marL="2286000" rtl="0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algn="l" defTabSz="914400" eaLnBrk="1" hangingPunct="1" latinLnBrk="0" marL="2743200" rtl="0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algn="l" defTabSz="914400" eaLnBrk="1" hangingPunct="1" latinLnBrk="0" marL="3200400" rtl="0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algn="l" defTabSz="914400" eaLnBrk="1" hangingPunct="1" latinLnBrk="0" marL="3657600" rtl="0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eaLnBrk="1" fontAlgn="auto" hangingPunct="1"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</a:pPr>
            <a:r>
              <a:rPr altLang="zh-CN" b="1" dirty="0" sz="1400" lang="en-US">
                <a:solidFill>
                  <a:srgbClr val="C00000"/>
                </a:solidFill>
                <a:latin typeface="+mn-ea"/>
              </a:rPr>
              <a:t>A</a:t>
            </a:r>
            <a:r>
              <a:rPr altLang="en-US" b="1" dirty="0" sz="1400" lang="zh-CN">
                <a:solidFill>
                  <a:srgbClr val="C00000"/>
                </a:solidFill>
                <a:latin typeface="+mn-ea"/>
              </a:rPr>
              <a:t>档</a:t>
            </a:r>
            <a:r>
              <a:rPr altLang="zh-CN" b="1" dirty="0" sz="1400" lang="en-US">
                <a:solidFill>
                  <a:srgbClr val="C00000"/>
                </a:solidFill>
                <a:latin typeface="+mn-ea"/>
              </a:rPr>
              <a:t>30%</a:t>
            </a:r>
            <a:r>
              <a:rPr altLang="en-US" b="1" dirty="0" sz="1400" lang="zh-CN">
                <a:solidFill>
                  <a:srgbClr val="C00000"/>
                </a:solidFill>
                <a:latin typeface="+mn-ea"/>
              </a:rPr>
              <a:t>：计划完成为</a:t>
            </a:r>
            <a:r>
              <a:rPr altLang="zh-CN" b="1" dirty="0" sz="1400" lang="en-US">
                <a:solidFill>
                  <a:srgbClr val="C00000"/>
                </a:solidFill>
                <a:latin typeface="+mn-ea"/>
              </a:rPr>
              <a:t>100%</a:t>
            </a:r>
            <a:r>
              <a:rPr altLang="en-US" b="1" dirty="0" sz="1400" lang="zh-CN">
                <a:solidFill>
                  <a:srgbClr val="C00000"/>
                </a:solidFill>
                <a:latin typeface="+mn-ea"/>
              </a:rPr>
              <a:t>、成绩排名年级前</a:t>
            </a:r>
            <a:r>
              <a:rPr altLang="zh-CN" b="1" dirty="0" sz="1400" lang="en-US">
                <a:solidFill>
                  <a:srgbClr val="C00000"/>
                </a:solidFill>
                <a:latin typeface="+mn-ea"/>
              </a:rPr>
              <a:t>50%</a:t>
            </a:r>
            <a:r>
              <a:rPr altLang="en-US" b="1" dirty="0" sz="1400" lang="zh-CN">
                <a:solidFill>
                  <a:srgbClr val="C00000"/>
                </a:solidFill>
                <a:latin typeface="+mn-ea"/>
              </a:rPr>
              <a:t>、积极参加公益</a:t>
            </a:r>
            <a:r>
              <a:rPr altLang="zh-CN" b="1" dirty="0" sz="1400" lang="en-US">
                <a:solidFill>
                  <a:srgbClr val="C00000"/>
                </a:solidFill>
                <a:latin typeface="+mn-ea"/>
              </a:rPr>
              <a:t>/</a:t>
            </a:r>
            <a:r>
              <a:rPr altLang="en-US" b="1" dirty="0" sz="1400" lang="zh-CN">
                <a:solidFill>
                  <a:srgbClr val="C00000"/>
                </a:solidFill>
                <a:latin typeface="+mn-ea"/>
              </a:rPr>
              <a:t>课内外活动（以上三条皆满足）</a:t>
            </a:r>
            <a:endParaRPr altLang="zh-CN" b="1" dirty="0" sz="1400" lang="en-US">
              <a:solidFill>
                <a:srgbClr val="C00000"/>
              </a:solidFill>
              <a:latin typeface="+mn-ea"/>
            </a:endParaRPr>
          </a:p>
          <a:p>
            <a:pPr eaLnBrk="1" fontAlgn="auto" hangingPunct="1"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</a:pPr>
            <a:r>
              <a:rPr altLang="zh-CN" b="1" dirty="0" sz="1400" lang="en-US">
                <a:solidFill>
                  <a:srgbClr val="C00000"/>
                </a:solidFill>
                <a:latin typeface="+mn-ea"/>
              </a:rPr>
              <a:t>B</a:t>
            </a:r>
            <a:r>
              <a:rPr altLang="en-US" b="1" dirty="0" sz="1400" lang="zh-CN">
                <a:solidFill>
                  <a:srgbClr val="C00000"/>
                </a:solidFill>
                <a:latin typeface="+mn-ea"/>
              </a:rPr>
              <a:t>档</a:t>
            </a:r>
            <a:r>
              <a:rPr altLang="zh-CN" b="1" dirty="0" sz="1400" lang="en-US">
                <a:solidFill>
                  <a:srgbClr val="C00000"/>
                </a:solidFill>
                <a:latin typeface="+mn-ea"/>
              </a:rPr>
              <a:t>40%</a:t>
            </a:r>
            <a:r>
              <a:rPr altLang="en-US" b="1" dirty="0" sz="1400" lang="zh-CN">
                <a:solidFill>
                  <a:srgbClr val="C00000"/>
                </a:solidFill>
                <a:latin typeface="+mn-ea"/>
              </a:rPr>
              <a:t>：计划完成为</a:t>
            </a:r>
            <a:r>
              <a:rPr altLang="zh-CN" b="1" dirty="0" sz="1400" lang="en-US">
                <a:solidFill>
                  <a:srgbClr val="C00000"/>
                </a:solidFill>
                <a:latin typeface="+mn-ea"/>
              </a:rPr>
              <a:t>75%</a:t>
            </a:r>
            <a:r>
              <a:rPr altLang="en-US" b="1" dirty="0" sz="1400" lang="zh-CN">
                <a:solidFill>
                  <a:srgbClr val="C00000"/>
                </a:solidFill>
                <a:latin typeface="+mn-ea"/>
              </a:rPr>
              <a:t>且上一学年成绩挂科少于三门</a:t>
            </a:r>
            <a:endParaRPr altLang="zh-CN" b="1" dirty="0" sz="1400" lang="en-US">
              <a:solidFill>
                <a:srgbClr val="C00000"/>
              </a:solidFill>
              <a:latin typeface="+mn-ea"/>
            </a:endParaRPr>
          </a:p>
          <a:p>
            <a:pPr eaLnBrk="1" fontAlgn="auto" hangingPunct="1"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</a:pPr>
            <a:r>
              <a:rPr altLang="zh-CN" b="1" dirty="0" sz="1400" lang="en-US">
                <a:solidFill>
                  <a:srgbClr val="C00000"/>
                </a:solidFill>
                <a:latin typeface="+mn-ea"/>
              </a:rPr>
              <a:t>C</a:t>
            </a:r>
            <a:r>
              <a:rPr altLang="en-US" b="1" dirty="0" sz="1400" lang="zh-CN">
                <a:solidFill>
                  <a:srgbClr val="C00000"/>
                </a:solidFill>
                <a:latin typeface="+mn-ea"/>
              </a:rPr>
              <a:t>档</a:t>
            </a:r>
            <a:r>
              <a:rPr altLang="zh-CN" b="1" dirty="0" sz="1400" lang="en-US">
                <a:solidFill>
                  <a:srgbClr val="C00000"/>
                </a:solidFill>
                <a:latin typeface="+mn-ea"/>
              </a:rPr>
              <a:t>30%</a:t>
            </a:r>
            <a:r>
              <a:rPr altLang="en-US" b="1" dirty="0" sz="1400" lang="zh-CN">
                <a:solidFill>
                  <a:srgbClr val="C00000"/>
                </a:solidFill>
                <a:latin typeface="+mn-ea"/>
              </a:rPr>
              <a:t>：计划完成小于</a:t>
            </a:r>
            <a:r>
              <a:rPr altLang="zh-CN" b="1" dirty="0" sz="1400" lang="en-US">
                <a:solidFill>
                  <a:srgbClr val="C00000"/>
                </a:solidFill>
                <a:latin typeface="+mn-ea"/>
              </a:rPr>
              <a:t>50%</a:t>
            </a:r>
            <a:r>
              <a:rPr altLang="en-US" b="1" dirty="0" sz="1400" lang="zh-CN">
                <a:solidFill>
                  <a:srgbClr val="C00000"/>
                </a:solidFill>
                <a:latin typeface="+mn-ea"/>
              </a:rPr>
              <a:t>、成绩出现三门（含</a:t>
            </a:r>
            <a:r>
              <a:rPr altLang="zh-CN" b="1" dirty="0" sz="1400" lang="en-US">
                <a:solidFill>
                  <a:srgbClr val="C00000"/>
                </a:solidFill>
                <a:latin typeface="+mn-ea"/>
              </a:rPr>
              <a:t>3</a:t>
            </a:r>
            <a:r>
              <a:rPr altLang="en-US" b="1" dirty="0" sz="1400" lang="zh-CN">
                <a:solidFill>
                  <a:srgbClr val="C00000"/>
                </a:solidFill>
                <a:latin typeface="+mn-ea"/>
              </a:rPr>
              <a:t>门）以上挂科、生活铺张浪费，过度娱乐，奢侈消费或无故拒绝参加设奖方活动。</a:t>
            </a:r>
            <a:endParaRPr altLang="en-US" b="1" dirty="0" sz="1400" lang="zh-CN">
              <a:highlight>
                <a:srgbClr val="FFFF00"/>
              </a:highlight>
            </a:endParaRPr>
          </a:p>
        </p:txBody>
      </p:sp>
      <p:sp>
        <p:nvSpPr>
          <p:cNvPr id="1048605" name="矩形 2"/>
          <p:cNvSpPr/>
          <p:nvPr/>
        </p:nvSpPr>
        <p:spPr>
          <a:xfrm>
            <a:off x="1202127" y="4946323"/>
            <a:ext cx="2492990" cy="369332"/>
          </a:xfrm>
          <a:prstGeom prst="rect"/>
        </p:spPr>
        <p:txBody>
          <a:bodyPr wrap="none">
            <a:spAutoFit/>
          </a:bodyPr>
          <a:p>
            <a:pPr algn="ctr"/>
            <a:r>
              <a:rPr altLang="en-US" b="1" dirty="0" lang="zh-CN">
                <a:highlight>
                  <a:srgbClr val="FFFF00"/>
                </a:highlight>
              </a:rPr>
              <a:t>思政教师考核评定原则</a:t>
            </a:r>
            <a:endParaRPr altLang="en-US" b="1" dirty="0" lang="zh-CN">
              <a:highlight>
                <a:srgbClr val="FFFF00"/>
              </a:highlight>
            </a:endParaRPr>
          </a:p>
        </p:txBody>
      </p:sp>
      <p:sp>
        <p:nvSpPr>
          <p:cNvPr id="1048606" name="箭头: 下 4"/>
          <p:cNvSpPr/>
          <p:nvPr/>
        </p:nvSpPr>
        <p:spPr>
          <a:xfrm>
            <a:off x="3939574" y="5000756"/>
            <a:ext cx="547727" cy="243750"/>
          </a:xfrm>
          <a:prstGeom prst="downArrow"/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dirty="0" lang="zh-CN">
              <a:highlight>
                <a:srgbClr val="FFFF00"/>
              </a:highlight>
            </a:endParaRPr>
          </a:p>
        </p:txBody>
      </p:sp>
      <p:sp>
        <p:nvSpPr>
          <p:cNvPr id="1048607" name="矩形 32"/>
          <p:cNvSpPr/>
          <p:nvPr/>
        </p:nvSpPr>
        <p:spPr>
          <a:xfrm>
            <a:off x="9924173" y="1200071"/>
            <a:ext cx="1442081" cy="2130718"/>
          </a:xfrm>
          <a:prstGeom prst="rect"/>
          <a:noFill/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altLang="en-US" b="1" dirty="0" sz="2000" kumimoji="1" lang="zh-CN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年度个人总结报告无需打印只需线上提交即可</a:t>
            </a:r>
            <a:endParaRPr altLang="en-US" b="1" dirty="0" sz="2000" kumimoji="1" lang="zh-CN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6" name="图片 5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90516" y="4098974"/>
            <a:ext cx="4911118" cy="2010072"/>
          </a:xfrm>
          <a:prstGeom prst="rect"/>
        </p:spPr>
      </p:pic>
      <p:pic>
        <p:nvPicPr>
          <p:cNvPr id="2097157" name="图片 1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190516" y="1257747"/>
            <a:ext cx="5086415" cy="2453658"/>
          </a:xfrm>
          <a:prstGeom prst="rect"/>
        </p:spPr>
      </p:pic>
      <p:sp>
        <p:nvSpPr>
          <p:cNvPr id="1048611" name="文本占位符 3"/>
          <p:cNvSpPr>
            <a:spLocks noGrp="1"/>
          </p:cNvSpPr>
          <p:nvPr>
            <p:ph type="body" sz="quarter" idx="14"/>
          </p:nvPr>
        </p:nvSpPr>
        <p:spPr>
          <a:xfrm>
            <a:off x="1153507" y="90420"/>
            <a:ext cx="7081677" cy="598488"/>
          </a:xfrm>
        </p:spPr>
        <p:txBody>
          <a:bodyPr/>
          <a:p>
            <a:r>
              <a:rPr altLang="en-US" dirty="0" lang="zh-CN"/>
              <a:t>线上申请指南</a:t>
            </a:r>
            <a:r>
              <a:rPr altLang="zh-CN" dirty="0" lang="en-US"/>
              <a:t>——</a:t>
            </a:r>
            <a:r>
              <a:rPr altLang="en-US" dirty="0" lang="zh-CN"/>
              <a:t>年度</a:t>
            </a:r>
            <a:r>
              <a:rPr altLang="zh-CN" dirty="0" lang="zh-CN"/>
              <a:t>个人总结</a:t>
            </a:r>
            <a:endParaRPr altLang="zh-CN" dirty="0" lang="zh-CN"/>
          </a:p>
        </p:txBody>
      </p:sp>
      <p:sp>
        <p:nvSpPr>
          <p:cNvPr id="1048612" name="Rectangle 14"/>
          <p:cNvSpPr>
            <a:spLocks noChangeArrowheads="1"/>
          </p:cNvSpPr>
          <p:nvPr/>
        </p:nvSpPr>
        <p:spPr bwMode="auto">
          <a:xfrm>
            <a:off x="537335" y="940188"/>
            <a:ext cx="10621139" cy="294641"/>
          </a:xfrm>
          <a:prstGeom prst="rect"/>
          <a:noFill/>
          <a:ln>
            <a:noFill/>
          </a:ln>
          <a:effectLst/>
        </p:spPr>
        <p:txBody>
          <a:bodyPr anchor="ctr" anchorCtr="0" bIns="45720" compatLnSpc="1" lIns="91440" numCol="1" rIns="91440" tIns="45720" vert="horz" wrap="none">
            <a:spAutoFit/>
          </a:bodyPr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altLang="zh-CN" b="1" dirty="0" sz="1400" lang="en-US">
                <a:latin typeface="+mn-ea"/>
                <a:cs typeface="Times New Roman" panose="02020603050405020304" pitchFamily="18" charset="0"/>
              </a:rPr>
              <a:t>1.</a:t>
            </a:r>
            <a:r>
              <a:rPr altLang="zh-CN" b="1" dirty="0" sz="1400" lang="zh-CN">
                <a:latin typeface="+mn-ea"/>
                <a:cs typeface="Times New Roman" panose="02020603050405020304" pitchFamily="18" charset="0"/>
              </a:rPr>
              <a:t>通过</a:t>
            </a:r>
            <a:r>
              <a:rPr altLang="zh-CN" b="1" dirty="0" sz="1400" lang="en-US" err="1">
                <a:latin typeface="+mn-ea"/>
                <a:cs typeface="Times New Roman" panose="02020603050405020304" pitchFamily="18" charset="0"/>
              </a:rPr>
              <a:t>Jaccount</a:t>
            </a:r>
            <a:r>
              <a:rPr altLang="en-US" b="1" dirty="0" sz="1400" lang="zh-CN">
                <a:latin typeface="+mn-ea"/>
                <a:cs typeface="Times New Roman" panose="02020603050405020304" pitchFamily="18" charset="0"/>
              </a:rPr>
              <a:t>登陆</a:t>
            </a:r>
            <a:r>
              <a:rPr altLang="zh-CN" b="1" dirty="0" sz="1400" lang="zh-CN">
                <a:latin typeface="+mn-ea"/>
                <a:cs typeface="Times New Roman" panose="02020603050405020304" pitchFamily="18" charset="0"/>
              </a:rPr>
              <a:t>我的数字交大（</a:t>
            </a:r>
            <a:r>
              <a:rPr altLang="zh-CN" b="1" dirty="0" sz="1400" lang="en-US">
                <a:solidFill>
                  <a:srgbClr val="0070C0"/>
                </a:solidFill>
                <a:latin typeface="+mn-ea"/>
                <a:cs typeface="Times New Roman" panose="02020603050405020304" pitchFamily="18" charset="0"/>
              </a:rPr>
              <a:t>https://my.sjtu.edu.cn/</a:t>
            </a:r>
            <a:r>
              <a:rPr altLang="zh-CN" b="1" dirty="0" sz="1400" lang="zh-CN">
                <a:latin typeface="+mn-ea"/>
                <a:cs typeface="Times New Roman" panose="02020603050405020304" pitchFamily="18" charset="0"/>
              </a:rPr>
              <a:t>），选择</a:t>
            </a:r>
            <a:r>
              <a:rPr altLang="zh-CN" b="1" dirty="0" sz="1400" lang="en-US">
                <a:latin typeface="+mn-ea"/>
                <a:cs typeface="Times New Roman" panose="02020603050405020304" pitchFamily="18" charset="0"/>
              </a:rPr>
              <a:t>【</a:t>
            </a:r>
            <a:r>
              <a:rPr altLang="en-US" b="1" dirty="0" sz="1400" lang="zh-CN">
                <a:latin typeface="+mn-ea"/>
                <a:cs typeface="Times New Roman" panose="02020603050405020304" pitchFamily="18" charset="0"/>
              </a:rPr>
              <a:t>服务大厅</a:t>
            </a:r>
            <a:r>
              <a:rPr altLang="zh-CN" b="1" dirty="0" sz="1400" lang="en-US">
                <a:latin typeface="+mn-ea"/>
                <a:cs typeface="Times New Roman" panose="02020603050405020304" pitchFamily="18" charset="0"/>
              </a:rPr>
              <a:t>】</a:t>
            </a:r>
            <a:r>
              <a:rPr altLang="en-US" b="1" dirty="0" sz="1400" lang="zh-CN">
                <a:latin typeface="+mn-ea"/>
                <a:cs typeface="Times New Roman" panose="02020603050405020304" pitchFamily="18" charset="0"/>
              </a:rPr>
              <a:t>中的</a:t>
            </a:r>
            <a:r>
              <a:rPr altLang="zh-CN" b="1" dirty="0" sz="1400" lang="zh-CN">
                <a:latin typeface="+mn-ea"/>
                <a:cs typeface="Times New Roman" panose="02020603050405020304" pitchFamily="18" charset="0"/>
              </a:rPr>
              <a:t>【学生工作】点击【</a:t>
            </a:r>
            <a:r>
              <a:rPr altLang="en-US" b="1" dirty="0" sz="1400" lang="zh-CN">
                <a:latin typeface="+mn-ea"/>
                <a:cs typeface="Times New Roman" panose="02020603050405020304" pitchFamily="18" charset="0"/>
              </a:rPr>
              <a:t>年度个人总结</a:t>
            </a:r>
            <a:r>
              <a:rPr altLang="zh-CN" b="1" dirty="0" sz="1400" lang="zh-CN">
                <a:latin typeface="+mn-ea"/>
                <a:cs typeface="Times New Roman" panose="02020603050405020304" pitchFamily="18" charset="0"/>
              </a:rPr>
              <a:t>】进行填写。</a:t>
            </a:r>
            <a:endParaRPr altLang="zh-CN" b="1" dirty="0" sz="1400" lang="zh-CN">
              <a:latin typeface="+mn-ea"/>
              <a:cs typeface="Times New Roman" panose="02020603050405020304" pitchFamily="18" charset="0"/>
            </a:endParaRPr>
          </a:p>
        </p:txBody>
      </p:sp>
      <p:cxnSp>
        <p:nvCxnSpPr>
          <p:cNvPr id="3145732" name="直接箭头连接符 7"/>
          <p:cNvCxnSpPr>
            <a:cxnSpLocks/>
          </p:cNvCxnSpPr>
          <p:nvPr/>
        </p:nvCxnSpPr>
        <p:spPr>
          <a:xfrm flipH="1" flipV="1">
            <a:off x="3521034" y="5924380"/>
            <a:ext cx="712519" cy="458607"/>
          </a:xfrm>
          <a:prstGeom prst="straightConnector1"/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13" name="矩形 2"/>
          <p:cNvSpPr/>
          <p:nvPr/>
        </p:nvSpPr>
        <p:spPr>
          <a:xfrm>
            <a:off x="4233553" y="6373362"/>
            <a:ext cx="1569660" cy="369332"/>
          </a:xfrm>
          <a:prstGeom prst="rect"/>
        </p:spPr>
        <p:txBody>
          <a:bodyPr wrap="none">
            <a:spAutoFit/>
          </a:bodyPr>
          <a:p>
            <a:r>
              <a:rPr altLang="en-US" b="1" dirty="0" lang="zh-CN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年度个人总结</a:t>
            </a:r>
            <a:endParaRPr altLang="en-US" dirty="0" lang="zh-CN">
              <a:solidFill>
                <a:srgbClr val="C00000"/>
              </a:solidFill>
            </a:endParaRPr>
          </a:p>
        </p:txBody>
      </p:sp>
      <p:sp>
        <p:nvSpPr>
          <p:cNvPr id="1048614" name="矩形 10"/>
          <p:cNvSpPr/>
          <p:nvPr/>
        </p:nvSpPr>
        <p:spPr>
          <a:xfrm>
            <a:off x="900603" y="3157913"/>
            <a:ext cx="544165" cy="506635"/>
          </a:xfrm>
          <a:prstGeom prst="rect"/>
          <a:noFill/>
          <a:ln w="222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0" bIns="45720" compatLnSpc="1" forceAA="0" fromWordArt="0" lIns="91440" numCol="1" rIns="91440" rot="0" rtlCol="0" spcCol="0" spcFirstLastPara="0" tIns="45720" vert="horz" wrap="square">
            <a:noAutofit/>
          </a:bodyPr>
          <a:p>
            <a:endParaRPr altLang="en-US" lang="zh-CN"/>
          </a:p>
        </p:txBody>
      </p:sp>
      <p:cxnSp>
        <p:nvCxnSpPr>
          <p:cNvPr id="3145733" name="直接箭头连接符 11"/>
          <p:cNvCxnSpPr>
            <a:cxnSpLocks/>
          </p:cNvCxnSpPr>
          <p:nvPr/>
        </p:nvCxnSpPr>
        <p:spPr>
          <a:xfrm>
            <a:off x="272259" y="1486109"/>
            <a:ext cx="750794" cy="365215"/>
          </a:xfrm>
          <a:prstGeom prst="straightConnector1"/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97158" name="图片 12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5389839" y="1270909"/>
            <a:ext cx="6611645" cy="2197777"/>
          </a:xfrm>
          <a:prstGeom prst="rect"/>
        </p:spPr>
      </p:pic>
      <p:sp>
        <p:nvSpPr>
          <p:cNvPr id="1048615" name="矩形 13"/>
          <p:cNvSpPr/>
          <p:nvPr/>
        </p:nvSpPr>
        <p:spPr>
          <a:xfrm>
            <a:off x="9611315" y="4258878"/>
            <a:ext cx="2739023" cy="1156855"/>
          </a:xfrm>
          <a:prstGeom prst="rect"/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altLang="en-US" b="1" dirty="0" sz="1600" lang="zh-CN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照片要求：</a:t>
            </a:r>
            <a:endParaRPr altLang="zh-CN" b="1" dirty="0" sz="1600" lang="en-US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pPr>
              <a:lnSpc>
                <a:spcPct val="150000"/>
              </a:lnSpc>
            </a:pPr>
            <a:r>
              <a:rPr altLang="en-US" b="1" dirty="0" sz="1600" lang="zh-CN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本人正面免冠彩色头像，纯色背景无边框，人像清晰</a:t>
            </a:r>
            <a:endParaRPr altLang="en-US" b="1" dirty="0" sz="1600" lang="zh-CN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</p:txBody>
      </p:sp>
      <p:cxnSp>
        <p:nvCxnSpPr>
          <p:cNvPr id="3145734" name="直接箭头连接符 14"/>
          <p:cNvCxnSpPr>
            <a:cxnSpLocks/>
          </p:cNvCxnSpPr>
          <p:nvPr/>
        </p:nvCxnSpPr>
        <p:spPr>
          <a:xfrm flipV="1">
            <a:off x="11023600" y="2946400"/>
            <a:ext cx="345440" cy="1270001"/>
          </a:xfrm>
          <a:prstGeom prst="straightConnector1"/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16" name="矩形 15"/>
          <p:cNvSpPr/>
          <p:nvPr/>
        </p:nvSpPr>
        <p:spPr>
          <a:xfrm>
            <a:off x="5483373" y="1389360"/>
            <a:ext cx="5247686" cy="2197777"/>
          </a:xfrm>
          <a:prstGeom prst="rect"/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/>
          </a:p>
        </p:txBody>
      </p:sp>
      <p:cxnSp>
        <p:nvCxnSpPr>
          <p:cNvPr id="3145735" name="直接箭头连接符 18"/>
          <p:cNvCxnSpPr>
            <a:cxnSpLocks/>
            <a:endCxn id="1048617" idx="0"/>
          </p:cNvCxnSpPr>
          <p:nvPr/>
        </p:nvCxnSpPr>
        <p:spPr>
          <a:xfrm flipH="1">
            <a:off x="7437841" y="2850078"/>
            <a:ext cx="260766" cy="882924"/>
          </a:xfrm>
          <a:prstGeom prst="straightConnector1"/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17" name="文本框 19"/>
          <p:cNvSpPr txBox="1"/>
          <p:nvPr/>
        </p:nvSpPr>
        <p:spPr>
          <a:xfrm>
            <a:off x="5389839" y="3733002"/>
            <a:ext cx="4096004" cy="1895519"/>
          </a:xfrm>
          <a:prstGeom prst="rect"/>
          <a:noFill/>
        </p:spPr>
        <p:txBody>
          <a:bodyPr wrap="square">
            <a:spAutoFit/>
          </a:bodyPr>
          <a:p>
            <a:pPr indent="-285750" marL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altLang="en-US" b="1" dirty="0" sz="1600" lang="zh-CN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内容部分会自动填充，务必认真核对并进行相应修改！</a:t>
            </a:r>
            <a:endParaRPr altLang="zh-CN" b="1" dirty="0" sz="1600" lang="en-US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pPr indent="-285750" marL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altLang="en-US" b="1" dirty="0" sz="1600" lang="zh-CN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学院请按照自己实际评审名额来源院系选择，部分电院同学如显示“</a:t>
            </a:r>
            <a:r>
              <a:rPr altLang="zh-CN" b="1" dirty="0" sz="1600" lang="en-US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xx</a:t>
            </a:r>
            <a:r>
              <a:rPr altLang="en-US" b="1" dirty="0" sz="1600" lang="zh-CN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系所”也请改为“电子信息与电气工程学院”</a:t>
            </a:r>
            <a:endParaRPr altLang="zh-CN" b="1" dirty="0" sz="1600" lang="en-US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</p:txBody>
      </p:sp>
      <p:sp>
        <p:nvSpPr>
          <p:cNvPr id="1048618" name="矩形 8"/>
          <p:cNvSpPr/>
          <p:nvPr/>
        </p:nvSpPr>
        <p:spPr>
          <a:xfrm>
            <a:off x="1053003" y="1806878"/>
            <a:ext cx="544165" cy="188620"/>
          </a:xfrm>
          <a:prstGeom prst="rect"/>
          <a:noFill/>
          <a:ln w="222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0" bIns="45720" compatLnSpc="1" forceAA="0" fromWordArt="0" lIns="91440" numCol="1" rIns="91440" rot="0" rtlCol="0" spcCol="0" spcFirstLastPara="0" tIns="45720" vert="horz" wrap="square">
            <a:noAutofit/>
          </a:bodyPr>
          <a:p>
            <a:endParaRPr altLang="en-US" lang="zh-CN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9" name="图片 2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760108" y="1659938"/>
            <a:ext cx="6832905" cy="703666"/>
          </a:xfrm>
          <a:prstGeom prst="rect"/>
          <a:noFill/>
        </p:spPr>
      </p:pic>
      <p:sp>
        <p:nvSpPr>
          <p:cNvPr id="1048619" name="Rectangle 15"/>
          <p:cNvSpPr>
            <a:spLocks noChangeArrowheads="1"/>
          </p:cNvSpPr>
          <p:nvPr/>
        </p:nvSpPr>
        <p:spPr bwMode="auto">
          <a:xfrm>
            <a:off x="171532" y="1106657"/>
            <a:ext cx="3040380" cy="294641"/>
          </a:xfrm>
          <a:prstGeom prst="rect"/>
          <a:noFill/>
          <a:ln>
            <a:noFill/>
          </a:ln>
          <a:effectLst/>
        </p:spPr>
        <p:txBody>
          <a:bodyPr anchor="ctr" anchorCtr="0" bIns="45720" compatLnSpc="1" lIns="91440" numCol="1" rIns="91440" tIns="45720" vert="horz" wrap="none">
            <a:spAutoFit/>
          </a:bodyPr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altLang="zh-CN" b="1" dirty="0" sz="1400" lang="en-US">
                <a:latin typeface="+mn-ea"/>
                <a:cs typeface="Times New Roman" panose="02020603050405020304" pitchFamily="18" charset="0"/>
              </a:rPr>
              <a:t>2. </a:t>
            </a:r>
            <a:r>
              <a:rPr altLang="zh-CN" b="1" dirty="0" sz="1400" lang="zh-CN">
                <a:latin typeface="+mn-ea"/>
                <a:cs typeface="Times New Roman" panose="02020603050405020304" pitchFamily="18" charset="0"/>
              </a:rPr>
              <a:t>填写过程中，</a:t>
            </a:r>
            <a:r>
              <a:rPr altLang="en-US" b="1" dirty="0" sz="1400" lang="zh-CN">
                <a:latin typeface="+mn-ea"/>
                <a:cs typeface="Times New Roman" panose="02020603050405020304" pitchFamily="18" charset="0"/>
              </a:rPr>
              <a:t>请注意以下栏目。</a:t>
            </a:r>
            <a:endParaRPr altLang="zh-CN" b="1" dirty="0" sz="1400" lang="zh-CN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048620" name="Rectangle 16"/>
          <p:cNvSpPr>
            <a:spLocks noChangeArrowheads="1"/>
          </p:cNvSpPr>
          <p:nvPr/>
        </p:nvSpPr>
        <p:spPr bwMode="auto">
          <a:xfrm>
            <a:off x="760108" y="1372391"/>
            <a:ext cx="5516880" cy="447041"/>
          </a:xfrm>
          <a:prstGeom prst="rect"/>
          <a:noFill/>
          <a:ln>
            <a:noFill/>
          </a:ln>
          <a:effectLst/>
        </p:spPr>
        <p:txBody>
          <a:bodyPr anchor="ctr" anchorCtr="0" bIns="45720" compatLnSpc="1" lIns="91440" numCol="1" rIns="91440" tIns="45720" vert="horz" wrap="none">
            <a:spAutoFit/>
          </a:bodyPr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altLang="zh-CN" b="1" dirty="0" sz="1200" lang="zh-CN">
                <a:latin typeface="+mn-ea"/>
                <a:cs typeface="Times New Roman" panose="02020603050405020304" pitchFamily="18" charset="0"/>
              </a:rPr>
              <a:t>【职业生涯规划】</a:t>
            </a:r>
            <a:r>
              <a:rPr altLang="en-US" b="1" dirty="0" sz="1200" lang="zh-CN">
                <a:latin typeface="+mn-ea"/>
                <a:cs typeface="Times New Roman" panose="02020603050405020304" pitchFamily="18" charset="0"/>
              </a:rPr>
              <a:t>栏目</a:t>
            </a:r>
            <a:r>
              <a:rPr altLang="zh-CN" b="1" dirty="0" sz="1200" lang="zh-CN">
                <a:latin typeface="+mn-ea"/>
                <a:cs typeface="Times New Roman" panose="02020603050405020304" pitchFamily="18" charset="0"/>
              </a:rPr>
              <a:t>中，</a:t>
            </a:r>
            <a:r>
              <a:rPr altLang="zh-CN" b="1" dirty="0" sz="1200" lang="zh-CN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深造方向与就业方向</a:t>
            </a:r>
            <a:r>
              <a:rPr altLang="en-US" b="1" dirty="0" sz="1200" lang="zh-CN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选填一个</a:t>
            </a:r>
            <a:r>
              <a:rPr altLang="zh-CN" b="1" dirty="0" sz="1200" lang="zh-CN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，另一个</a:t>
            </a:r>
            <a:r>
              <a:rPr altLang="en-US" b="1" dirty="0" sz="1200" lang="zh-CN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则</a:t>
            </a:r>
            <a:r>
              <a:rPr altLang="zh-CN" b="1" dirty="0" sz="1200" lang="zh-CN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填</a:t>
            </a:r>
            <a:r>
              <a:rPr altLang="en-US" b="1" dirty="0" sz="1200" lang="zh-CN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“</a:t>
            </a:r>
            <a:r>
              <a:rPr altLang="zh-CN" b="1" dirty="0" sz="1200" lang="zh-CN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无</a:t>
            </a:r>
            <a:r>
              <a:rPr altLang="en-US" b="1" dirty="0" sz="1200" lang="zh-CN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”；</a:t>
            </a:r>
            <a:endParaRPr altLang="zh-CN" b="1" dirty="0" sz="1200" lang="zh-CN">
              <a:solidFill>
                <a:srgbClr val="C00000"/>
              </a:solidFill>
              <a:latin typeface="+mn-ea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altLang="zh-CN" b="1" dirty="0" sz="1200" lang="zh-CN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048621" name="Rectangle 17"/>
          <p:cNvSpPr>
            <a:spLocks noChangeArrowheads="1"/>
          </p:cNvSpPr>
          <p:nvPr/>
        </p:nvSpPr>
        <p:spPr bwMode="auto">
          <a:xfrm>
            <a:off x="171532" y="4772396"/>
            <a:ext cx="7839005" cy="307777"/>
          </a:xfrm>
          <a:prstGeom prst="rect"/>
          <a:noFill/>
          <a:ln>
            <a:noFill/>
          </a:ln>
          <a:effectLst/>
        </p:spPr>
        <p:txBody>
          <a:bodyPr anchor="ctr" anchorCtr="0" bIns="45720" compatLnSpc="1" lIns="91440" numCol="1" rIns="91440" tIns="45720" vert="horz" wrap="none">
            <a:spAutoFit/>
          </a:bodyPr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altLang="zh-CN" b="1" dirty="0" sz="1400" lang="en-US">
                <a:latin typeface="+mn-ea"/>
                <a:cs typeface="Times New Roman" panose="02020603050405020304" pitchFamily="18" charset="0"/>
              </a:rPr>
              <a:t>4. </a:t>
            </a:r>
            <a:r>
              <a:rPr altLang="en-US" b="1" dirty="0" sz="1400" lang="zh-CN">
                <a:latin typeface="+mn-ea"/>
                <a:cs typeface="Times New Roman" panose="02020603050405020304" pitchFamily="18" charset="0"/>
              </a:rPr>
              <a:t>填写完成后，点击左上角提交按钮后选择你的思政老师，确认后即完成年度个人总结的提交。</a:t>
            </a:r>
            <a:endParaRPr altLang="en-US" b="1" dirty="0" sz="1400" lang="zh-CN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048622" name="矩形 15"/>
          <p:cNvSpPr/>
          <p:nvPr/>
        </p:nvSpPr>
        <p:spPr>
          <a:xfrm>
            <a:off x="760108" y="2532055"/>
            <a:ext cx="7256780" cy="269241"/>
          </a:xfrm>
          <a:prstGeom prst="rect"/>
          <a:noFill/>
          <a:ln>
            <a:noFill/>
          </a:ln>
          <a:effectLst/>
        </p:spPr>
        <p:txBody>
          <a:bodyPr anchor="ctr" anchorCtr="0" bIns="45720" compatLnSpc="1" lIns="91440" numCol="1" rIns="91440" tIns="45720" vert="horz" wrap="none">
            <a:spAutoFit/>
          </a:bodyPr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altLang="zh-CN" b="1" dirty="0" sz="1200" lang="en-US">
                <a:latin typeface="+mn-ea"/>
                <a:cs typeface="Times New Roman" panose="02020603050405020304" pitchFamily="18" charset="0"/>
              </a:rPr>
              <a:t>【</a:t>
            </a:r>
            <a:r>
              <a:rPr altLang="en-US" b="1" dirty="0" sz="1200" lang="zh-CN">
                <a:latin typeface="+mn-ea"/>
                <a:cs typeface="Times New Roman" panose="02020603050405020304" pitchFamily="18" charset="0"/>
              </a:rPr>
              <a:t>上一年度个人提升计划完成情况</a:t>
            </a:r>
            <a:r>
              <a:rPr altLang="zh-CN" b="1" dirty="0" sz="1200" lang="en-US">
                <a:latin typeface="+mn-ea"/>
                <a:cs typeface="Times New Roman" panose="02020603050405020304" pitchFamily="18" charset="0"/>
              </a:rPr>
              <a:t>】</a:t>
            </a:r>
            <a:r>
              <a:rPr altLang="en-US" b="1" dirty="0" sz="1200" lang="zh-CN">
                <a:latin typeface="+mn-ea"/>
                <a:cs typeface="Times New Roman" panose="02020603050405020304" pitchFamily="18" charset="0"/>
              </a:rPr>
              <a:t>栏目中，最右侧为上年度计划的完成程度，填写区间为</a:t>
            </a:r>
            <a:r>
              <a:rPr altLang="zh-CN" b="1" dirty="0" sz="1200" lang="en-US">
                <a:latin typeface="+mn-ea"/>
                <a:cs typeface="Times New Roman" panose="02020603050405020304" pitchFamily="18" charset="0"/>
              </a:rPr>
              <a:t>0%~100%</a:t>
            </a:r>
            <a:r>
              <a:rPr altLang="en-US" b="1" dirty="0" sz="1200" lang="zh-CN">
                <a:latin typeface="+mn-ea"/>
                <a:cs typeface="Times New Roman" panose="02020603050405020304" pitchFamily="18" charset="0"/>
              </a:rPr>
              <a:t>。</a:t>
            </a:r>
            <a:endParaRPr altLang="en-US" b="1" dirty="0" sz="1200" lang="zh-CN"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2097160" name="图片 1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837560" y="2779300"/>
            <a:ext cx="6755453" cy="708450"/>
          </a:xfrm>
          <a:prstGeom prst="rect"/>
        </p:spPr>
      </p:pic>
      <p:sp>
        <p:nvSpPr>
          <p:cNvPr id="1048623" name="文本占位符 5"/>
          <p:cNvSpPr>
            <a:spLocks noGrp="1"/>
          </p:cNvSpPr>
          <p:nvPr>
            <p:ph type="body" sz="quarter" idx="14"/>
          </p:nvPr>
        </p:nvSpPr>
        <p:spPr/>
        <p:txBody>
          <a:bodyPr/>
          <a:p>
            <a:r>
              <a:rPr altLang="en-US" dirty="0" lang="zh-CN"/>
              <a:t>线上申请指南</a:t>
            </a:r>
            <a:r>
              <a:rPr altLang="zh-CN" dirty="0" lang="en-US"/>
              <a:t>——</a:t>
            </a:r>
            <a:r>
              <a:rPr altLang="en-US" dirty="0" lang="zh-CN"/>
              <a:t>年度</a:t>
            </a:r>
            <a:r>
              <a:rPr altLang="zh-CN" dirty="0" lang="zh-CN"/>
              <a:t>个人总结</a:t>
            </a:r>
            <a:endParaRPr altLang="zh-CN" dirty="0" lang="zh-CN"/>
          </a:p>
        </p:txBody>
      </p:sp>
      <p:pic>
        <p:nvPicPr>
          <p:cNvPr id="2097161" name="图片 3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3"/>
          <a:srcRect r="54417"/>
          <a:stretch>
            <a:fillRect/>
          </a:stretch>
        </p:blipFill>
        <p:spPr>
          <a:xfrm>
            <a:off x="8102183" y="1953970"/>
            <a:ext cx="3610245" cy="1573987"/>
          </a:xfrm>
          <a:prstGeom prst="rect"/>
        </p:spPr>
      </p:pic>
      <p:sp>
        <p:nvSpPr>
          <p:cNvPr id="1048624" name="Rectangle 16"/>
          <p:cNvSpPr>
            <a:spLocks noChangeArrowheads="1"/>
          </p:cNvSpPr>
          <p:nvPr/>
        </p:nvSpPr>
        <p:spPr bwMode="auto">
          <a:xfrm>
            <a:off x="8010536" y="1318168"/>
            <a:ext cx="3701891" cy="646331"/>
          </a:xfrm>
          <a:prstGeom prst="rect"/>
          <a:noFill/>
          <a:ln>
            <a:noFill/>
          </a:ln>
          <a:effectLst/>
        </p:spPr>
        <p:txBody>
          <a:bodyPr anchor="ctr" anchorCtr="0" bIns="45720" compatLnSpc="1" lIns="91440" numCol="1" rIns="91440" tIns="45720" vert="horz" wrap="square">
            <a:spAutoFit/>
          </a:bodyPr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altLang="zh-CN" b="1" dirty="0" sz="1200" lang="zh-CN">
                <a:latin typeface="+mn-ea"/>
                <a:cs typeface="Times New Roman" panose="02020603050405020304" pitchFamily="18" charset="0"/>
              </a:rPr>
              <a:t>【</a:t>
            </a:r>
            <a:r>
              <a:rPr altLang="en-US" b="1" dirty="0" sz="1200" lang="zh-CN">
                <a:latin typeface="+mn-ea"/>
                <a:cs typeface="Times New Roman" panose="02020603050405020304" pitchFamily="18" charset="0"/>
              </a:rPr>
              <a:t>总结与展望</a:t>
            </a:r>
            <a:r>
              <a:rPr altLang="zh-CN" b="1" dirty="0" sz="1200" lang="zh-CN">
                <a:latin typeface="+mn-ea"/>
                <a:cs typeface="Times New Roman" panose="02020603050405020304" pitchFamily="18" charset="0"/>
              </a:rPr>
              <a:t>】</a:t>
            </a:r>
            <a:r>
              <a:rPr altLang="en-US" b="1" dirty="0" sz="1200" lang="zh-CN">
                <a:latin typeface="+mn-ea"/>
                <a:cs typeface="Times New Roman" panose="02020603050405020304" pitchFamily="18" charset="0"/>
              </a:rPr>
              <a:t>栏目</a:t>
            </a:r>
            <a:r>
              <a:rPr altLang="zh-CN" b="1" dirty="0" sz="1200" lang="zh-CN">
                <a:latin typeface="+mn-ea"/>
                <a:cs typeface="Times New Roman" panose="02020603050405020304" pitchFamily="18" charset="0"/>
              </a:rPr>
              <a:t>中，</a:t>
            </a:r>
            <a:r>
              <a:rPr altLang="en-US" b="1" dirty="0" sz="1200" lang="zh-CN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在尊敬的</a:t>
            </a:r>
            <a:r>
              <a:rPr altLang="zh-CN" b="1" dirty="0" sz="1200" lang="en-US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xx</a:t>
            </a:r>
            <a:r>
              <a:rPr altLang="en-US" b="1" dirty="0" sz="1200" lang="zh-CN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栏目中若有匹配则无需修改，若无匹配参考</a:t>
            </a:r>
            <a:r>
              <a:rPr altLang="zh-CN" b="1" dirty="0" sz="1200" lang="en-US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PPT</a:t>
            </a:r>
            <a:r>
              <a:rPr altLang="en-US" b="1" dirty="0" sz="1200" lang="zh-CN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第二页中设奖方名称进行填写</a:t>
            </a:r>
            <a:endParaRPr altLang="zh-CN" b="1" dirty="0" sz="1200" lang="zh-CN">
              <a:solidFill>
                <a:srgbClr val="C00000"/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048625" name="矩形 19"/>
          <p:cNvSpPr/>
          <p:nvPr/>
        </p:nvSpPr>
        <p:spPr>
          <a:xfrm>
            <a:off x="8992001" y="2922365"/>
            <a:ext cx="2560401" cy="506635"/>
          </a:xfrm>
          <a:prstGeom prst="rect"/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0" bIns="45720" compatLnSpc="1" forceAA="0" fromWordArt="0" lIns="91440" numCol="1" rIns="91440" rot="0" rtlCol="0" spcCol="0" spcFirstLastPara="0" tIns="45720" vert="horz" wrap="square">
            <a:noAutofit/>
          </a:bodyPr>
          <a:p>
            <a:r>
              <a:rPr altLang="en-US" b="1" dirty="0" sz="1600" lang="zh-CN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无需</a:t>
            </a:r>
            <a:r>
              <a:rPr altLang="en-US" b="1" dirty="0" sz="1200" lang="zh-CN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填写尊敬的</a:t>
            </a:r>
            <a:r>
              <a:rPr altLang="zh-CN" b="1" dirty="0" sz="1200" lang="en-US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xxx</a:t>
            </a:r>
            <a:r>
              <a:rPr altLang="en-US" b="1" dirty="0" sz="1200" lang="zh-CN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，直接填写正文即可</a:t>
            </a:r>
            <a:endParaRPr altLang="en-US" dirty="0" sz="1200" lang="zh-CN">
              <a:solidFill>
                <a:schemeClr val="tx1"/>
              </a:solidFill>
            </a:endParaRPr>
          </a:p>
        </p:txBody>
      </p:sp>
      <p:pic>
        <p:nvPicPr>
          <p:cNvPr id="2097162" name="图片 4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4"/>
          <a:srcRect b="37266"/>
          <a:stretch>
            <a:fillRect/>
          </a:stretch>
        </p:blipFill>
        <p:spPr>
          <a:xfrm>
            <a:off x="3917544" y="5080173"/>
            <a:ext cx="3493311" cy="1334777"/>
          </a:xfrm>
          <a:prstGeom prst="rect"/>
        </p:spPr>
      </p:pic>
      <p:sp>
        <p:nvSpPr>
          <p:cNvPr id="1048626" name="Rectangle 15"/>
          <p:cNvSpPr>
            <a:spLocks noChangeArrowheads="1"/>
          </p:cNvSpPr>
          <p:nvPr/>
        </p:nvSpPr>
        <p:spPr bwMode="auto">
          <a:xfrm>
            <a:off x="171532" y="3731064"/>
            <a:ext cx="11748618" cy="307777"/>
          </a:xfrm>
          <a:prstGeom prst="rect"/>
          <a:noFill/>
          <a:ln>
            <a:noFill/>
          </a:ln>
          <a:effectLst/>
        </p:spPr>
        <p:txBody>
          <a:bodyPr anchor="ctr" anchorCtr="0" bIns="45720" compatLnSpc="1" lIns="91440" numCol="1" rIns="91440" tIns="45720" vert="horz" wrap="square">
            <a:spAutoFit/>
          </a:bodyPr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altLang="zh-CN" b="1" dirty="0" sz="1400" lang="en-US">
                <a:latin typeface="+mn-ea"/>
                <a:cs typeface="Times New Roman" panose="02020603050405020304" pitchFamily="18" charset="0"/>
              </a:rPr>
              <a:t>3. </a:t>
            </a:r>
            <a:r>
              <a:rPr altLang="en-US" b="1" dirty="0" sz="1400" lang="zh-CN">
                <a:latin typeface="+mn-ea"/>
                <a:cs typeface="Times New Roman" panose="02020603050405020304" pitchFamily="18" charset="0"/>
              </a:rPr>
              <a:t>上一学年挂科门数，将统计</a:t>
            </a:r>
            <a:r>
              <a:rPr altLang="zh-CN" b="1" dirty="0" sz="1400" lang="en-US">
                <a:latin typeface="+mn-ea"/>
                <a:cs typeface="Times New Roman" panose="02020603050405020304" pitchFamily="18" charset="0"/>
              </a:rPr>
              <a:t>2020</a:t>
            </a:r>
            <a:r>
              <a:rPr altLang="en-US" b="1" dirty="0" sz="1400" lang="zh-CN">
                <a:latin typeface="+mn-ea"/>
                <a:cs typeface="Times New Roman" panose="02020603050405020304" pitchFamily="18" charset="0"/>
              </a:rPr>
              <a:t>年度春季和秋季学期总的挂科门数</a:t>
            </a:r>
            <a:r>
              <a:rPr altLang="en-US" b="1" dirty="0" sz="1400" lang="zh-CN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（数字），</a:t>
            </a:r>
            <a:r>
              <a:rPr altLang="en-US" b="1" dirty="0" sz="1400" lang="zh-CN">
                <a:latin typeface="+mn-ea"/>
                <a:cs typeface="Times New Roman" panose="02020603050405020304" pitchFamily="18" charset="0"/>
              </a:rPr>
              <a:t>将作为学院和学校考核评定的参考</a:t>
            </a:r>
            <a:endParaRPr altLang="zh-CN" b="1" dirty="0" sz="1400" lang="zh-CN"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2097163" name="图片 6"/>
          <p:cNvPicPr>
            <a:picLocks noChangeAspect="1"/>
          </p:cNvPicPr>
          <p:nvPr/>
        </p:nvPicPr>
        <p:blipFill>
          <a:blip xmlns:r="http://schemas.openxmlformats.org/officeDocument/2006/relationships" r:embed="rId5"/>
          <a:stretch>
            <a:fillRect/>
          </a:stretch>
        </p:blipFill>
        <p:spPr>
          <a:xfrm>
            <a:off x="1412434" y="4082337"/>
            <a:ext cx="8070234" cy="562632"/>
          </a:xfrm>
          <a:prstGeom prst="rect"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7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p>
            <a:r>
              <a:rPr altLang="en-US" dirty="0" lang="zh-CN"/>
              <a:t>线上申请指南</a:t>
            </a:r>
            <a:r>
              <a:rPr altLang="zh-CN" dirty="0" lang="en-US"/>
              <a:t>——</a:t>
            </a:r>
            <a:r>
              <a:rPr altLang="en-US" dirty="0" lang="zh-CN"/>
              <a:t>年度</a:t>
            </a:r>
            <a:r>
              <a:rPr altLang="zh-CN" dirty="0" lang="zh-CN"/>
              <a:t>个人总结</a:t>
            </a:r>
            <a:endParaRPr altLang="zh-CN" dirty="0" lang="zh-CN"/>
          </a:p>
        </p:txBody>
      </p:sp>
      <p:sp>
        <p:nvSpPr>
          <p:cNvPr id="1048628" name="Rectangle 15"/>
          <p:cNvSpPr>
            <a:spLocks noChangeArrowheads="1"/>
          </p:cNvSpPr>
          <p:nvPr/>
        </p:nvSpPr>
        <p:spPr bwMode="auto">
          <a:xfrm>
            <a:off x="221691" y="1014358"/>
            <a:ext cx="11748618" cy="523220"/>
          </a:xfrm>
          <a:prstGeom prst="rect"/>
          <a:noFill/>
          <a:ln>
            <a:noFill/>
          </a:ln>
          <a:effectLst/>
        </p:spPr>
        <p:txBody>
          <a:bodyPr anchor="ctr" anchorCtr="0" bIns="45720" compatLnSpc="1" lIns="91440" numCol="1" rIns="91440" tIns="45720" vert="horz" wrap="square">
            <a:spAutoFit/>
          </a:bodyPr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altLang="zh-CN" b="1" dirty="0" sz="1400" lang="en-US">
                <a:latin typeface="+mn-ea"/>
                <a:cs typeface="Times New Roman" panose="02020603050405020304" pitchFamily="18" charset="0"/>
              </a:rPr>
              <a:t>5. </a:t>
            </a:r>
            <a:r>
              <a:rPr altLang="en-US" b="1" dirty="0" sz="1400" lang="zh-CN">
                <a:latin typeface="+mn-ea"/>
                <a:cs typeface="Times New Roman" panose="02020603050405020304" pitchFamily="18" charset="0"/>
              </a:rPr>
              <a:t>提交后，登陆</a:t>
            </a:r>
            <a:r>
              <a:rPr altLang="zh-CN" b="1" dirty="0" sz="1400" lang="en-US">
                <a:latin typeface="+mn-ea"/>
                <a:cs typeface="Times New Roman" panose="02020603050405020304" pitchFamily="18" charset="0"/>
              </a:rPr>
              <a:t>【</a:t>
            </a:r>
            <a:r>
              <a:rPr altLang="en-US" b="1" dirty="0" sz="1400" lang="zh-CN">
                <a:latin typeface="+mn-ea"/>
                <a:cs typeface="Times New Roman" panose="02020603050405020304" pitchFamily="18" charset="0"/>
              </a:rPr>
              <a:t>我的数字交大</a:t>
            </a:r>
            <a:r>
              <a:rPr altLang="zh-CN" b="1" dirty="0" sz="1400" lang="en-US">
                <a:latin typeface="+mn-ea"/>
                <a:cs typeface="Times New Roman" panose="02020603050405020304" pitchFamily="18" charset="0"/>
              </a:rPr>
              <a:t>】</a:t>
            </a:r>
            <a:r>
              <a:rPr altLang="en-US" b="1" dirty="0" sz="1400" lang="zh-CN">
                <a:latin typeface="+mn-ea"/>
                <a:cs typeface="Times New Roman" panose="02020603050405020304" pitchFamily="18" charset="0"/>
              </a:rPr>
              <a:t>，在</a:t>
            </a:r>
            <a:r>
              <a:rPr altLang="zh-CN" b="1" dirty="0" sz="1400" lang="en-US">
                <a:latin typeface="+mn-ea"/>
                <a:cs typeface="Times New Roman" panose="02020603050405020304" pitchFamily="18" charset="0"/>
              </a:rPr>
              <a:t>【</a:t>
            </a:r>
            <a:r>
              <a:rPr altLang="en-US" b="1" dirty="0" sz="1400" lang="zh-CN">
                <a:latin typeface="+mn-ea"/>
                <a:cs typeface="Times New Roman" panose="02020603050405020304" pitchFamily="18" charset="0"/>
              </a:rPr>
              <a:t>已办事项</a:t>
            </a:r>
            <a:r>
              <a:rPr altLang="zh-CN" b="1" dirty="0" sz="1400" lang="en-US">
                <a:latin typeface="+mn-ea"/>
                <a:cs typeface="Times New Roman" panose="02020603050405020304" pitchFamily="18" charset="0"/>
              </a:rPr>
              <a:t>】</a:t>
            </a:r>
            <a:r>
              <a:rPr altLang="en-US" b="1" dirty="0" sz="1400" lang="zh-CN">
                <a:latin typeface="+mn-ea"/>
                <a:cs typeface="Times New Roman" panose="02020603050405020304" pitchFamily="18" charset="0"/>
              </a:rPr>
              <a:t>中查看审核进度</a:t>
            </a:r>
            <a:endParaRPr altLang="zh-CN" b="1" dirty="0" sz="1400" lang="en-US">
              <a:latin typeface="+mn-ea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altLang="zh-CN" b="1" dirty="0" sz="1400" lang="en-US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048629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/>
          <a:noFill/>
          <a:ln>
            <a:noFill/>
          </a:ln>
          <a:effectLst/>
        </p:spPr>
        <p:txBody>
          <a:bodyPr anchor="ctr" anchorCtr="0" bIns="45720" compatLnSpc="1" lIns="91440" numCol="1" rIns="91440" tIns="45720" vert="horz" wrap="none">
            <a:spAutoFit/>
          </a:bodyPr>
          <a:p>
            <a:endParaRPr altLang="en-US" lang="zh-CN"/>
          </a:p>
        </p:txBody>
      </p:sp>
      <p:sp>
        <p:nvSpPr>
          <p:cNvPr id="1048630" name="Rectangle 5"/>
          <p:cNvSpPr>
            <a:spLocks noChangeArrowheads="1"/>
          </p:cNvSpPr>
          <p:nvPr/>
        </p:nvSpPr>
        <p:spPr bwMode="auto">
          <a:xfrm>
            <a:off x="228600" y="708025"/>
            <a:ext cx="12192000" cy="0"/>
          </a:xfrm>
          <a:prstGeom prst="rect"/>
          <a:noFill/>
          <a:ln>
            <a:noFill/>
          </a:ln>
          <a:effectLst/>
        </p:spPr>
        <p:txBody>
          <a:bodyPr anchor="ctr" anchorCtr="0" bIns="45720" compatLnSpc="1" lIns="91440" numCol="1" rIns="91440" tIns="45720" vert="horz" wrap="none">
            <a:spAutoFit/>
          </a:bodyPr>
          <a:p>
            <a:endParaRPr altLang="en-US" lang="zh-CN"/>
          </a:p>
        </p:txBody>
      </p:sp>
      <p:sp>
        <p:nvSpPr>
          <p:cNvPr id="1048631" name="Rectangle 7"/>
          <p:cNvSpPr>
            <a:spLocks noChangeArrowheads="1"/>
          </p:cNvSpPr>
          <p:nvPr/>
        </p:nvSpPr>
        <p:spPr bwMode="auto">
          <a:xfrm>
            <a:off x="228600" y="3840163"/>
            <a:ext cx="12192000" cy="0"/>
          </a:xfrm>
          <a:prstGeom prst="rect"/>
          <a:noFill/>
          <a:ln>
            <a:noFill/>
          </a:ln>
          <a:effectLst/>
        </p:spPr>
        <p:txBody>
          <a:bodyPr anchor="ctr" anchorCtr="0" bIns="45720" compatLnSpc="1" lIns="91440" numCol="1" rIns="91440" tIns="45720" vert="horz" wrap="none">
            <a:spAutoFit/>
          </a:bodyPr>
          <a:p>
            <a:endParaRPr altLang="en-US" lang="zh-CN"/>
          </a:p>
        </p:txBody>
      </p:sp>
      <p:pic>
        <p:nvPicPr>
          <p:cNvPr id="2097164" name="图片 21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075351" y="1521319"/>
            <a:ext cx="8945879" cy="4022133"/>
          </a:xfrm>
          <a:prstGeom prst="rect"/>
        </p:spPr>
      </p:pic>
      <p:cxnSp>
        <p:nvCxnSpPr>
          <p:cNvPr id="3145736" name="直接箭头连接符 22"/>
          <p:cNvCxnSpPr>
            <a:cxnSpLocks/>
          </p:cNvCxnSpPr>
          <p:nvPr/>
        </p:nvCxnSpPr>
        <p:spPr>
          <a:xfrm flipH="1">
            <a:off x="6901739" y="2389221"/>
            <a:ext cx="814021" cy="0"/>
          </a:xfrm>
          <a:prstGeom prst="straightConnector1"/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32" name="矩形 25"/>
          <p:cNvSpPr/>
          <p:nvPr/>
        </p:nvSpPr>
        <p:spPr>
          <a:xfrm>
            <a:off x="7723314" y="2235333"/>
            <a:ext cx="902811" cy="307777"/>
          </a:xfrm>
          <a:prstGeom prst="rect"/>
        </p:spPr>
        <p:txBody>
          <a:bodyPr wrap="none">
            <a:spAutoFit/>
          </a:bodyPr>
          <a:p>
            <a:r>
              <a:rPr altLang="en-US" b="1" dirty="0" sz="1400" lang="zh-CN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已办事项</a:t>
            </a:r>
            <a:endParaRPr altLang="en-US" dirty="0" sz="1400" lang="zh-CN">
              <a:solidFill>
                <a:srgbClr val="C00000"/>
              </a:solidFill>
            </a:endParaRPr>
          </a:p>
        </p:txBody>
      </p:sp>
      <p:sp>
        <p:nvSpPr>
          <p:cNvPr id="1048633" name="椭圆 8"/>
          <p:cNvSpPr/>
          <p:nvPr/>
        </p:nvSpPr>
        <p:spPr>
          <a:xfrm>
            <a:off x="5322346" y="1972068"/>
            <a:ext cx="1547308" cy="535722"/>
          </a:xfrm>
          <a:prstGeom prst="ellipse"/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altLang="en-US" lang="zh-CN">
              <a:solidFill>
                <a:srgbClr val="C00000"/>
              </a:solidFill>
            </a:endParaRPr>
          </a:p>
        </p:txBody>
      </p:sp>
      <p:cxnSp>
        <p:nvCxnSpPr>
          <p:cNvPr id="3145737" name="直接箭头连接符 11"/>
          <p:cNvCxnSpPr>
            <a:cxnSpLocks/>
          </p:cNvCxnSpPr>
          <p:nvPr/>
        </p:nvCxnSpPr>
        <p:spPr>
          <a:xfrm flipH="1" flipV="1">
            <a:off x="6389098" y="3412122"/>
            <a:ext cx="695720" cy="362160"/>
          </a:xfrm>
          <a:prstGeom prst="straightConnector1"/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34" name="矩形 16"/>
          <p:cNvSpPr/>
          <p:nvPr/>
        </p:nvSpPr>
        <p:spPr>
          <a:xfrm>
            <a:off x="7084818" y="3686274"/>
            <a:ext cx="1261884" cy="307777"/>
          </a:xfrm>
          <a:prstGeom prst="rect"/>
        </p:spPr>
        <p:txBody>
          <a:bodyPr wrap="square">
            <a:spAutoFit/>
          </a:bodyPr>
          <a:p>
            <a:r>
              <a:rPr altLang="en-US" b="1" dirty="0" sz="1400" lang="zh-CN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点击对应申请</a:t>
            </a:r>
            <a:endParaRPr altLang="en-US" dirty="0" sz="1400" lang="zh-CN">
              <a:solidFill>
                <a:srgbClr val="C00000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5" name="文本框 1"/>
          <p:cNvSpPr txBox="1">
            <a:spLocks noChangeArrowheads="1"/>
          </p:cNvSpPr>
          <p:nvPr/>
        </p:nvSpPr>
        <p:spPr bwMode="auto">
          <a:xfrm>
            <a:off x="2453540" y="2440653"/>
            <a:ext cx="8157028" cy="1082039"/>
          </a:xfrm>
          <a:prstGeom prst="rect"/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indent="-285750" marL="7429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indent="-228600" marL="11430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indent="-228600" marL="16002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indent="-228600" marL="20574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eaLnBrk="0" fontAlgn="base" hangingPunct="0" indent="-228600" marL="25146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eaLnBrk="0" fontAlgn="base" hangingPunct="0" indent="-228600" marL="29718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eaLnBrk="0" fontAlgn="base" hangingPunct="0" indent="-228600" marL="34290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eaLnBrk="0" fontAlgn="base" hangingPunct="0" indent="-228600" marL="388620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0" fontAlgn="base" hangingPunct="0" lvl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altLang="en-US" b="1" dirty="0" sz="4400" lang="zh-CN">
                <a:solidFill>
                  <a:srgbClr val="C00000"/>
                </a:solidFill>
                <a:latin typeface="微软雅黑" panose="020B0503020204020204" pitchFamily="34" charset="-122"/>
              </a:rPr>
              <a:t>助学金申请线上操作指南</a:t>
            </a:r>
            <a:endParaRPr altLang="en-US" baseline="0" b="1" cap="none" dirty="0" sz="4400" i="0" kern="1200" kumimoji="0" lang="zh-CN" noProof="0" normalizeH="0" spc="0" strike="noStrike" u="none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48636" name="文本框 8"/>
          <p:cNvSpPr txBox="1"/>
          <p:nvPr/>
        </p:nvSpPr>
        <p:spPr>
          <a:xfrm>
            <a:off x="2219443" y="2349943"/>
            <a:ext cx="1031131" cy="1285240"/>
          </a:xfrm>
          <a:prstGeom prst="rect"/>
          <a:noFill/>
        </p:spPr>
        <p:txBody>
          <a:bodyPr rtlCol="0" wrap="square">
            <a:spAutoFit/>
          </a:bodyPr>
          <a:p>
            <a:pPr algn="l" defTabSz="4572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altLang="zh-CN" b="1" dirty="0" sz="8000" lang="en-US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altLang="zh-CN" baseline="0" b="1" cap="none" dirty="0" sz="8000" i="0" kern="1200" kumimoji="0" lang="en-US" noProof="0" normalizeH="0" spc="0" strike="noStrike" u="none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endParaRPr altLang="en-US" baseline="0" b="1" cap="none" dirty="0" sz="8000" i="0" kern="1200" kumimoji="0" lang="zh-CN" noProof="0" normalizeH="0" spc="0" strike="noStrike" u="none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3145738" name="直接连接符 9"/>
          <p:cNvCxnSpPr>
            <a:cxnSpLocks/>
          </p:cNvCxnSpPr>
          <p:nvPr/>
        </p:nvCxnSpPr>
        <p:spPr>
          <a:xfrm flipV="1">
            <a:off x="1956360" y="3683146"/>
            <a:ext cx="8769697" cy="1"/>
          </a:xfrm>
          <a:prstGeom prst="line"/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p14:dur="0"/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7" name="文本占位符 3"/>
          <p:cNvSpPr>
            <a:spLocks noGrp="1"/>
          </p:cNvSpPr>
          <p:nvPr>
            <p:ph type="body" sz="quarter" idx="14"/>
          </p:nvPr>
        </p:nvSpPr>
        <p:spPr>
          <a:xfrm>
            <a:off x="1075351" y="43657"/>
            <a:ext cx="8783024" cy="598488"/>
          </a:xfrm>
        </p:spPr>
        <p:txBody>
          <a:bodyPr/>
          <a:p>
            <a:r>
              <a:rPr altLang="en-US" dirty="0" lang="zh-CN"/>
              <a:t>助学金申请及审批流程</a:t>
            </a:r>
            <a:endParaRPr altLang="en-US" dirty="0" lang="zh-CN"/>
          </a:p>
        </p:txBody>
      </p:sp>
      <p:sp>
        <p:nvSpPr>
          <p:cNvPr id="1048638" name="平行四边形 42"/>
          <p:cNvSpPr/>
          <p:nvPr/>
        </p:nvSpPr>
        <p:spPr>
          <a:xfrm rot="5400000">
            <a:off x="-549481" y="3093494"/>
            <a:ext cx="3467495" cy="571281"/>
          </a:xfrm>
          <a:prstGeom prst="parallelogram">
            <a:avLst>
              <a:gd name="adj" fmla="val 75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 vert="vert270"/>
          <a:p>
            <a:pPr algn="ctr"/>
            <a:r>
              <a:rPr altLang="en-US" b="1" dirty="0" sz="2400" lang="zh-CN"/>
              <a:t>助学金申请流程</a:t>
            </a:r>
            <a:endParaRPr altLang="en-US" b="1" dirty="0" sz="2400" lang="zh-CN"/>
          </a:p>
        </p:txBody>
      </p:sp>
      <p:grpSp>
        <p:nvGrpSpPr>
          <p:cNvPr id="56" name="组合 98"/>
          <p:cNvGrpSpPr/>
          <p:nvPr/>
        </p:nvGrpSpPr>
        <p:grpSpPr>
          <a:xfrm>
            <a:off x="2216545" y="2128979"/>
            <a:ext cx="1665502" cy="2637994"/>
            <a:chOff x="2216545" y="3772053"/>
            <a:chExt cx="1665502" cy="2637994"/>
          </a:xfrm>
        </p:grpSpPr>
        <p:sp>
          <p:nvSpPr>
            <p:cNvPr id="1048639" name="圆角矩形 41">
              <a:hlinkClick r:id="" action="ppaction://noaction"/>
            </p:cNvPr>
            <p:cNvSpPr/>
            <p:nvPr/>
          </p:nvSpPr>
          <p:spPr>
            <a:xfrm>
              <a:off x="3006081" y="3772053"/>
              <a:ext cx="364331" cy="1250156"/>
            </a:xfrm>
            <a:prstGeom prst="roundRect"/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r>
                <a:rPr altLang="en-US" b="1" dirty="0" lang="zh-CN"/>
                <a:t>学生填写</a:t>
              </a:r>
              <a:endParaRPr altLang="en-US" b="1" dirty="0" lang="zh-CN"/>
            </a:p>
          </p:txBody>
        </p:sp>
        <p:sp>
          <p:nvSpPr>
            <p:cNvPr id="1048640" name="文本框 43"/>
            <p:cNvSpPr txBox="1"/>
            <p:nvPr/>
          </p:nvSpPr>
          <p:spPr>
            <a:xfrm>
              <a:off x="2216545" y="5251807"/>
              <a:ext cx="1665502" cy="1158240"/>
            </a:xfrm>
            <a:prstGeom prst="rect"/>
            <a:noFill/>
          </p:spPr>
          <p:txBody>
            <a:bodyPr rtlCol="0" wrap="square">
              <a:spAutoFit/>
            </a:bodyPr>
            <a:p>
              <a:pPr algn="ctr"/>
              <a:r>
                <a:rPr altLang="zh-CN" b="1" dirty="0" lang="en-US"/>
                <a:t>1.【</a:t>
              </a:r>
              <a:r>
                <a:rPr altLang="en-US" b="1" dirty="0" lang="zh-CN">
                  <a:solidFill>
                    <a:srgbClr val="C00000"/>
                  </a:solidFill>
                </a:rPr>
                <a:t>学生</a:t>
              </a:r>
              <a:r>
                <a:rPr altLang="zh-CN" b="1" dirty="0" lang="en-US"/>
                <a:t>】</a:t>
              </a:r>
              <a:endParaRPr altLang="zh-CN" b="1" dirty="0" lang="en-US"/>
            </a:p>
            <a:p>
              <a:pPr algn="ctr"/>
              <a:r>
                <a:rPr altLang="en-US" b="1" lang="zh-CN"/>
                <a:t>有</a:t>
              </a:r>
              <a:r>
                <a:rPr altLang="en-US" b="1" dirty="0" lang="zh-CN"/>
                <a:t>意向申请发展助学金的学生</a:t>
              </a:r>
              <a:r>
                <a:rPr altLang="en-US" b="1" dirty="0" lang="zh-CN">
                  <a:solidFill>
                    <a:srgbClr val="C00000"/>
                  </a:solidFill>
                </a:rPr>
                <a:t>提交申请</a:t>
              </a:r>
              <a:endParaRPr altLang="zh-CN" b="1" dirty="0" lang="en-US">
                <a:solidFill>
                  <a:srgbClr val="C00000"/>
                </a:solidFill>
              </a:endParaRPr>
            </a:p>
          </p:txBody>
        </p:sp>
      </p:grpSp>
      <p:grpSp>
        <p:nvGrpSpPr>
          <p:cNvPr id="57" name="组合 90"/>
          <p:cNvGrpSpPr/>
          <p:nvPr/>
        </p:nvGrpSpPr>
        <p:grpSpPr>
          <a:xfrm>
            <a:off x="3838832" y="2012148"/>
            <a:ext cx="1353342" cy="2242916"/>
            <a:chOff x="6544202" y="3655222"/>
            <a:chExt cx="1353342" cy="2242916"/>
          </a:xfrm>
        </p:grpSpPr>
        <p:sp>
          <p:nvSpPr>
            <p:cNvPr id="1048641" name="圆角矩形 47">
              <a:hlinkClick r:id="" action="ppaction://noaction"/>
            </p:cNvPr>
            <p:cNvSpPr/>
            <p:nvPr/>
          </p:nvSpPr>
          <p:spPr>
            <a:xfrm>
              <a:off x="6765499" y="3655222"/>
              <a:ext cx="758932" cy="1479754"/>
            </a:xfrm>
            <a:prstGeom prst="roundRect"/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 vert="eaVert"/>
            <a:p>
              <a:pPr algn="ctr"/>
              <a:r>
                <a:rPr altLang="en-US" b="1" dirty="0" lang="zh-CN"/>
                <a:t>思政审核</a:t>
              </a:r>
              <a:endParaRPr altLang="zh-CN" b="1" dirty="0" lang="en-US"/>
            </a:p>
          </p:txBody>
        </p:sp>
        <p:sp>
          <p:nvSpPr>
            <p:cNvPr id="1048642" name="文本框 53"/>
            <p:cNvSpPr txBox="1"/>
            <p:nvPr/>
          </p:nvSpPr>
          <p:spPr>
            <a:xfrm>
              <a:off x="6544202" y="5251807"/>
              <a:ext cx="1353342" cy="646331"/>
            </a:xfrm>
            <a:prstGeom prst="rect"/>
            <a:noFill/>
          </p:spPr>
          <p:txBody>
            <a:bodyPr rtlCol="0" wrap="square">
              <a:spAutoFit/>
            </a:bodyPr>
            <a:p>
              <a:pPr algn="ctr"/>
              <a:r>
                <a:rPr altLang="zh-CN" b="1" dirty="0" lang="en-US"/>
                <a:t>2.【</a:t>
              </a:r>
              <a:r>
                <a:rPr altLang="en-US" b="1" dirty="0" lang="zh-CN"/>
                <a:t>思政</a:t>
              </a:r>
              <a:r>
                <a:rPr altLang="zh-CN" b="1" dirty="0" lang="en-US"/>
                <a:t>】</a:t>
              </a:r>
              <a:endParaRPr altLang="zh-CN" b="1" dirty="0" lang="en-US"/>
            </a:p>
            <a:p>
              <a:pPr algn="ctr"/>
              <a:r>
                <a:rPr altLang="en-US" b="1" dirty="0" lang="zh-CN"/>
                <a:t>进行审核</a:t>
              </a:r>
              <a:endParaRPr altLang="en-US" b="1" dirty="0" lang="zh-CN"/>
            </a:p>
          </p:txBody>
        </p:sp>
      </p:grpSp>
      <p:grpSp>
        <p:nvGrpSpPr>
          <p:cNvPr id="58" name="组合 89"/>
          <p:cNvGrpSpPr/>
          <p:nvPr/>
        </p:nvGrpSpPr>
        <p:grpSpPr>
          <a:xfrm>
            <a:off x="5147997" y="2012148"/>
            <a:ext cx="1471214" cy="3288226"/>
            <a:chOff x="7853367" y="3655222"/>
            <a:chExt cx="1471214" cy="3288226"/>
          </a:xfrm>
        </p:grpSpPr>
        <p:sp>
          <p:nvSpPr>
            <p:cNvPr id="1048643" name="圆角矩形 48">
              <a:hlinkClick r:id="" action="ppaction://noaction"/>
            </p:cNvPr>
            <p:cNvSpPr/>
            <p:nvPr/>
          </p:nvSpPr>
          <p:spPr>
            <a:xfrm>
              <a:off x="8148751" y="3655222"/>
              <a:ext cx="758932" cy="1479754"/>
            </a:xfrm>
            <a:prstGeom prst="roundRect"/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 vert="eaVert"/>
            <a:p>
              <a:pPr algn="ctr"/>
              <a:r>
                <a:rPr altLang="en-US" b="1" dirty="0" lang="zh-CN"/>
                <a:t>院系审核</a:t>
              </a:r>
              <a:endParaRPr altLang="zh-CN" b="1" dirty="0" lang="en-US"/>
            </a:p>
          </p:txBody>
        </p:sp>
        <p:sp>
          <p:nvSpPr>
            <p:cNvPr id="1048644" name="文本框 54"/>
            <p:cNvSpPr txBox="1"/>
            <p:nvPr/>
          </p:nvSpPr>
          <p:spPr>
            <a:xfrm>
              <a:off x="7853367" y="5251807"/>
              <a:ext cx="1471214" cy="1691641"/>
            </a:xfrm>
            <a:prstGeom prst="rect"/>
            <a:noFill/>
          </p:spPr>
          <p:txBody>
            <a:bodyPr rtlCol="0" wrap="square">
              <a:spAutoFit/>
            </a:bodyPr>
            <a:p>
              <a:pPr algn="ctr"/>
              <a:r>
                <a:rPr altLang="zh-CN" b="1" dirty="0" lang="en-US"/>
                <a:t>3.【</a:t>
              </a:r>
              <a:r>
                <a:rPr altLang="en-US" b="1" dirty="0" lang="zh-CN"/>
                <a:t>院系</a:t>
              </a:r>
              <a:r>
                <a:rPr altLang="zh-CN" b="1" dirty="0" lang="en-US"/>
                <a:t>】</a:t>
              </a:r>
              <a:endParaRPr altLang="zh-CN" b="1" dirty="0" lang="en-US"/>
            </a:p>
            <a:p>
              <a:r>
                <a:rPr altLang="en-US" b="1" dirty="0" lang="zh-CN"/>
                <a:t>进行评选性质</a:t>
              </a:r>
              <a:r>
                <a:rPr altLang="en-US" b="1" dirty="0" lang="zh-CN">
                  <a:solidFill>
                    <a:srgbClr val="C00000"/>
                  </a:solidFill>
                </a:rPr>
                <a:t>（新评</a:t>
              </a:r>
              <a:r>
                <a:rPr altLang="zh-CN" b="1" dirty="0" lang="en-US">
                  <a:solidFill>
                    <a:srgbClr val="C00000"/>
                  </a:solidFill>
                </a:rPr>
                <a:t>/</a:t>
              </a:r>
              <a:r>
                <a:rPr altLang="en-US" b="1" dirty="0" lang="zh-CN">
                  <a:solidFill>
                    <a:srgbClr val="C00000"/>
                  </a:solidFill>
                </a:rPr>
                <a:t>续评</a:t>
              </a:r>
              <a:r>
                <a:rPr altLang="zh-CN" b="1" dirty="0" lang="en-US">
                  <a:solidFill>
                    <a:srgbClr val="C00000"/>
                  </a:solidFill>
                </a:rPr>
                <a:t>/</a:t>
              </a:r>
              <a:r>
                <a:rPr altLang="en-US" b="1" dirty="0" lang="zh-CN">
                  <a:solidFill>
                    <a:srgbClr val="C00000"/>
                  </a:solidFill>
                </a:rPr>
                <a:t>补评）</a:t>
              </a:r>
              <a:r>
                <a:rPr altLang="en-US" b="1" dirty="0" lang="zh-CN"/>
                <a:t>及</a:t>
              </a:r>
              <a:r>
                <a:rPr altLang="en-US" b="1" dirty="0" lang="zh-CN">
                  <a:solidFill>
                    <a:srgbClr val="C00000"/>
                  </a:solidFill>
                </a:rPr>
                <a:t>学生最终获助</a:t>
              </a:r>
              <a:r>
                <a:rPr altLang="en-US" b="1" dirty="0" lang="zh-CN"/>
                <a:t>确认</a:t>
              </a:r>
              <a:endParaRPr altLang="en-US" b="1" dirty="0" lang="zh-CN"/>
            </a:p>
          </p:txBody>
        </p:sp>
      </p:grpSp>
      <p:grpSp>
        <p:nvGrpSpPr>
          <p:cNvPr id="59" name="组合 88"/>
          <p:cNvGrpSpPr/>
          <p:nvPr/>
        </p:nvGrpSpPr>
        <p:grpSpPr>
          <a:xfrm>
            <a:off x="6544640" y="2012148"/>
            <a:ext cx="1353342" cy="2242916"/>
            <a:chOff x="9250010" y="3655222"/>
            <a:chExt cx="1353342" cy="2242916"/>
          </a:xfrm>
        </p:grpSpPr>
        <p:sp>
          <p:nvSpPr>
            <p:cNvPr id="1048645" name="圆角矩形 49"/>
            <p:cNvSpPr/>
            <p:nvPr/>
          </p:nvSpPr>
          <p:spPr>
            <a:xfrm>
              <a:off x="9532003" y="3655222"/>
              <a:ext cx="758932" cy="1479754"/>
            </a:xfrm>
            <a:prstGeom prst="roundRect"/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 vert="eaVert"/>
            <a:p>
              <a:pPr algn="ctr"/>
              <a:r>
                <a:rPr altLang="en-US" b="1" dirty="0" lang="zh-CN"/>
                <a:t>学生处审核</a:t>
              </a:r>
              <a:endParaRPr altLang="zh-CN" b="1" dirty="0" lang="en-US"/>
            </a:p>
            <a:p>
              <a:pPr algn="ctr"/>
              <a:r>
                <a:rPr altLang="en-US" b="1" dirty="0" lang="zh-CN"/>
                <a:t>发展助学金</a:t>
              </a:r>
              <a:endParaRPr altLang="en-US" b="1" dirty="0" lang="zh-CN"/>
            </a:p>
          </p:txBody>
        </p:sp>
        <p:sp>
          <p:nvSpPr>
            <p:cNvPr id="1048646" name="文本框 55"/>
            <p:cNvSpPr txBox="1"/>
            <p:nvPr/>
          </p:nvSpPr>
          <p:spPr>
            <a:xfrm>
              <a:off x="9250010" y="5251807"/>
              <a:ext cx="1353342" cy="646331"/>
            </a:xfrm>
            <a:prstGeom prst="rect"/>
            <a:noFill/>
          </p:spPr>
          <p:txBody>
            <a:bodyPr rtlCol="0" wrap="square">
              <a:spAutoFit/>
            </a:bodyPr>
            <a:p>
              <a:pPr algn="ctr"/>
              <a:r>
                <a:rPr altLang="zh-CN" b="1" dirty="0" lang="en-US"/>
                <a:t>4.【</a:t>
              </a:r>
              <a:r>
                <a:rPr altLang="en-US" b="1" dirty="0" lang="zh-CN"/>
                <a:t>学生处</a:t>
              </a:r>
              <a:r>
                <a:rPr altLang="zh-CN" b="1" dirty="0" lang="en-US"/>
                <a:t>】</a:t>
              </a:r>
              <a:endParaRPr altLang="zh-CN" b="1" dirty="0" lang="en-US"/>
            </a:p>
            <a:p>
              <a:pPr algn="ctr"/>
              <a:r>
                <a:rPr altLang="en-US" b="1" dirty="0" lang="zh-CN"/>
                <a:t>进行审核</a:t>
              </a:r>
              <a:endParaRPr altLang="en-US" b="1" dirty="0" lang="zh-CN"/>
            </a:p>
          </p:txBody>
        </p:sp>
      </p:grpSp>
      <p:grpSp>
        <p:nvGrpSpPr>
          <p:cNvPr id="60" name="组合 87"/>
          <p:cNvGrpSpPr/>
          <p:nvPr/>
        </p:nvGrpSpPr>
        <p:grpSpPr>
          <a:xfrm>
            <a:off x="7845070" y="2128979"/>
            <a:ext cx="1589086" cy="3440126"/>
            <a:chOff x="10485042" y="3770021"/>
            <a:chExt cx="1589086" cy="3440126"/>
          </a:xfrm>
        </p:grpSpPr>
        <p:sp>
          <p:nvSpPr>
            <p:cNvPr id="1048647" name="圆角矩形 57">
              <a:hlinkClick r:id="" action="ppaction://noaction"/>
            </p:cNvPr>
            <p:cNvSpPr/>
            <p:nvPr/>
          </p:nvSpPr>
          <p:spPr>
            <a:xfrm>
              <a:off x="10915254" y="3770021"/>
              <a:ext cx="364331" cy="1250156"/>
            </a:xfrm>
            <a:prstGeom prst="roundRect"/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r>
                <a:rPr altLang="en-US" b="1" dirty="0" lang="zh-CN"/>
                <a:t>学生打印</a:t>
              </a:r>
              <a:endParaRPr altLang="en-US" b="1" dirty="0" lang="zh-CN"/>
            </a:p>
          </p:txBody>
        </p:sp>
        <p:sp>
          <p:nvSpPr>
            <p:cNvPr id="1048648" name="文本框 58"/>
            <p:cNvSpPr txBox="1"/>
            <p:nvPr/>
          </p:nvSpPr>
          <p:spPr>
            <a:xfrm>
              <a:off x="10485042" y="5251807"/>
              <a:ext cx="1589086" cy="1958340"/>
            </a:xfrm>
            <a:prstGeom prst="rect"/>
            <a:noFill/>
          </p:spPr>
          <p:txBody>
            <a:bodyPr rtlCol="0" wrap="square">
              <a:spAutoFit/>
            </a:bodyPr>
            <a:p>
              <a:pPr algn="ctr"/>
              <a:r>
                <a:rPr altLang="zh-CN" b="1" dirty="0" lang="en-US"/>
                <a:t>5.【</a:t>
              </a:r>
              <a:r>
                <a:rPr altLang="en-US" b="1" dirty="0" lang="zh-CN">
                  <a:solidFill>
                    <a:srgbClr val="C00000"/>
                  </a:solidFill>
                </a:rPr>
                <a:t>学生</a:t>
              </a:r>
              <a:r>
                <a:rPr altLang="zh-CN" b="1" dirty="0" lang="en-US"/>
                <a:t>】</a:t>
              </a:r>
              <a:endParaRPr altLang="zh-CN" b="1" dirty="0" lang="en-US"/>
            </a:p>
            <a:p>
              <a:pPr algn="ctr"/>
              <a:r>
                <a:rPr altLang="en-US" b="1" dirty="0" lang="zh-CN"/>
                <a:t>打印提交纸质申请表</a:t>
              </a:r>
              <a:r>
                <a:rPr altLang="en-US" b="1" lang="zh-CN"/>
                <a:t>至学院</a:t>
              </a:r>
              <a:r>
                <a:rPr altLang="zh-CN" b="1" lang="en-US"/>
                <a:t>(</a:t>
              </a:r>
              <a:r>
                <a:rPr altLang="en-US" b="1" lang="zh-CN">
                  <a:solidFill>
                    <a:srgbClr val="C00000"/>
                  </a:solidFill>
                </a:rPr>
                <a:t>须院系及学生处全部审核完成后方可导出</a:t>
              </a:r>
              <a:r>
                <a:rPr altLang="zh-CN" b="1" lang="en-US"/>
                <a:t>)</a:t>
              </a:r>
              <a:endParaRPr altLang="en-US" b="1" dirty="0" lang="zh-CN"/>
            </a:p>
          </p:txBody>
        </p:sp>
      </p:grpSp>
      <p:cxnSp>
        <p:nvCxnSpPr>
          <p:cNvPr id="3145739" name="直接箭头连接符 59"/>
          <p:cNvCxnSpPr>
            <a:cxnSpLocks/>
            <a:stCxn id="1048639" idx="3"/>
          </p:cNvCxnSpPr>
          <p:nvPr/>
        </p:nvCxnSpPr>
        <p:spPr>
          <a:xfrm>
            <a:off x="3370412" y="2754057"/>
            <a:ext cx="624320" cy="0"/>
          </a:xfrm>
          <a:prstGeom prst="straightConnector1"/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40" name="直接箭头连接符 71"/>
          <p:cNvCxnSpPr>
            <a:cxnSpLocks/>
            <a:stCxn id="1048641" idx="3"/>
            <a:endCxn id="1048643" idx="1"/>
          </p:cNvCxnSpPr>
          <p:nvPr/>
        </p:nvCxnSpPr>
        <p:spPr>
          <a:xfrm>
            <a:off x="4819061" y="2752025"/>
            <a:ext cx="624320" cy="0"/>
          </a:xfrm>
          <a:prstGeom prst="straightConnector1"/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41" name="直接箭头连接符 75"/>
          <p:cNvCxnSpPr>
            <a:cxnSpLocks/>
            <a:stCxn id="1048643" idx="3"/>
            <a:endCxn id="1048645" idx="1"/>
          </p:cNvCxnSpPr>
          <p:nvPr/>
        </p:nvCxnSpPr>
        <p:spPr>
          <a:xfrm>
            <a:off x="6202313" y="2752025"/>
            <a:ext cx="624320" cy="0"/>
          </a:xfrm>
          <a:prstGeom prst="straightConnector1"/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42" name="直接箭头连接符 78"/>
          <p:cNvCxnSpPr>
            <a:cxnSpLocks/>
            <a:stCxn id="1048645" idx="3"/>
          </p:cNvCxnSpPr>
          <p:nvPr/>
        </p:nvCxnSpPr>
        <p:spPr>
          <a:xfrm>
            <a:off x="7585565" y="2752025"/>
            <a:ext cx="624319" cy="0"/>
          </a:xfrm>
          <a:prstGeom prst="straightConnector1"/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49" name="矩形 1"/>
          <p:cNvSpPr/>
          <p:nvPr/>
        </p:nvSpPr>
        <p:spPr>
          <a:xfrm>
            <a:off x="9099015" y="2365411"/>
            <a:ext cx="2512629" cy="1077218"/>
          </a:xfrm>
          <a:prstGeom prst="rect"/>
        </p:spPr>
        <p:txBody>
          <a:bodyPr wrap="square">
            <a:spAutoFit/>
          </a:bodyPr>
          <a:p>
            <a:r>
              <a:rPr altLang="en-US" b="1" sz="1600" lang="zh-CN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如电子版申请表上存在信息缺失或错误，需根据实际信息修改后再行打印提交。</a:t>
            </a:r>
            <a:endParaRPr altLang="zh-CN" b="1" dirty="0" sz="1600" lang="en-US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</p:txBody>
      </p:sp>
      <p:cxnSp>
        <p:nvCxnSpPr>
          <p:cNvPr id="3145743" name="直接箭头连接符 2"/>
          <p:cNvCxnSpPr>
            <a:cxnSpLocks/>
          </p:cNvCxnSpPr>
          <p:nvPr/>
        </p:nvCxnSpPr>
        <p:spPr>
          <a:xfrm flipV="1">
            <a:off x="9434156" y="3491902"/>
            <a:ext cx="424219" cy="993994"/>
          </a:xfrm>
          <a:prstGeom prst="straightConnector1"/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ISLIDE.ICON" val="#140735;#140735;#370613;"/>
</p:tagLst>
</file>

<file path=ppt/tags/tag2.xml><?xml version="1.0" encoding="utf-8"?>
<p:tagLst xmlns:p="http://schemas.openxmlformats.org/presentationml/2006/main">
  <p:tag name="ISLIDE.ICON" val="#140735;#140735;#370613;"/>
</p:tagLst>
</file>

<file path=ppt/tags/tag3.xml><?xml version="1.0" encoding="utf-8"?>
<p:tagLst xmlns:p="http://schemas.openxmlformats.org/presentationml/2006/main">
  <p:tag name="ISLIDE.ICON" val="#407117;"/>
</p:tagLst>
</file>

<file path=ppt/tags/tag4.xml><?xml version="1.0" encoding="utf-8"?>
<p:tagLst xmlns:p="http://schemas.openxmlformats.org/presentationml/2006/main">
  <p:tag name="ISLIDE.ICON" val="#140735;#140735;#370613;"/>
</p:tagLst>
</file>

<file path=ppt/theme/theme1.xml><?xml version="1.0" encoding="utf-8"?>
<a:theme xmlns:a="http://schemas.openxmlformats.org/drawingml/2006/main" name="1_Office 主题​​">
  <a:themeElements>
    <a:clrScheme name="SJTU-2019">
      <a:dk1>
        <a:srgbClr val="000000"/>
      </a:dk1>
      <a:lt1>
        <a:srgbClr val="FFFFFF"/>
      </a:lt1>
      <a:dk2>
        <a:srgbClr val="1B1C21"/>
      </a:dk2>
      <a:lt2>
        <a:srgbClr val="DBDBDB"/>
      </a:lt2>
      <a:accent1>
        <a:srgbClr val="C8161E"/>
      </a:accent1>
      <a:accent2>
        <a:srgbClr val="44546A"/>
      </a:accent2>
      <a:accent3>
        <a:srgbClr val="1F4D78"/>
      </a:accent3>
      <a:accent4>
        <a:srgbClr val="ED7D31"/>
      </a:accent4>
      <a:accent5>
        <a:srgbClr val="FFC000"/>
      </a:accent5>
      <a:accent6>
        <a:srgbClr val="A5A5A5"/>
      </a:accent6>
      <a:hlink>
        <a:srgbClr val="196E7D"/>
      </a:hlink>
      <a:folHlink>
        <a:srgbClr val="BEBEBE"/>
      </a:folHlink>
    </a:clrScheme>
    <a:fontScheme name="外宣普适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​​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WPS 演示</Application>
  <ScaleCrop>0</ScaleCrop>
  <LinksUpToDate>0</LinksUpToDate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PowerPoint 演示文稿</dc:title>
  <dc:creator>胡 长俊</dc:creator>
  <cp:lastModifiedBy>小曹</cp:lastModifiedBy>
  <dcterms:created xsi:type="dcterms:W3CDTF">2020-11-03T10:30:00Z</dcterms:created>
  <dcterms:modified xsi:type="dcterms:W3CDTF">2025-11-15T03:17:19Z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2052-12.1.0.23125</vt:lpwstr>
  </property>
  <property fmtid="{D5CDD505-2E9C-101B-9397-08002B2CF9AE}" pid="3" name="ICV">
    <vt:lpwstr>9a10b9915f4644fab4a3553a80d16e5e_23</vt:lpwstr>
  </property>
</Properties>
</file>